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7"/>
  </p:handoutMasterIdLst>
  <p:sldIdLst>
    <p:sldId id="283" r:id="rId2"/>
    <p:sldId id="282" r:id="rId3"/>
    <p:sldId id="281" r:id="rId4"/>
    <p:sldId id="278" r:id="rId5"/>
    <p:sldId id="27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THdXdfZHtV2xfekilrOv/w==" hashData="fKb9NRqNzE6bmw1Qh94xO7DksZPkumUh6+b0ll90QUdp0Od40+417vQbOWvqf6VxcHmcq1gkPh3mSfG3qsPyt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Μαρία Χριστοδούλου" initials="ΜΧ" lastIdx="1" clrIdx="0">
    <p:extLst>
      <p:ext uri="{19B8F6BF-5375-455C-9EA6-DF929625EA0E}">
        <p15:presenceInfo xmlns:p15="http://schemas.microsoft.com/office/powerpoint/2012/main" userId="S::MariaChris@te.schools.ac.cy::d4f80131-755a-4de5-b232-c459d9f066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0066"/>
    <a:srgbClr val="3366FF"/>
    <a:srgbClr val="00FF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31" autoAdjust="0"/>
    <p:restoredTop sz="94660"/>
  </p:normalViewPr>
  <p:slideViewPr>
    <p:cSldViewPr>
      <p:cViewPr varScale="1">
        <p:scale>
          <a:sx n="104" d="100"/>
          <a:sy n="104" d="100"/>
        </p:scale>
        <p:origin x="5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0E14E-2C2E-40EE-9510-3B8E58650ED0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8D508-8A0D-4217-BBE2-8674059457C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99208" y="1752600"/>
            <a:ext cx="5143502" cy="182880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9207" y="3733800"/>
            <a:ext cx="5143502" cy="9144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81203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CDF0-CDD6-4011-BCEE-947DA6B9D9EF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29383-1C9F-4E76-8CAB-9840CC172A03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Group 83"/>
          <p:cNvGrpSpPr>
            <a:grpSpLocks noChangeAspect="1"/>
          </p:cNvGrpSpPr>
          <p:nvPr/>
        </p:nvGrpSpPr>
        <p:grpSpPr>
          <a:xfrm rot="16200000" flipV="1">
            <a:off x="-425972" y="1653786"/>
            <a:ext cx="5053664" cy="3308889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85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97" name="Picture Placeholder 33"/>
          <p:cNvSpPr>
            <a:spLocks noGrp="1"/>
          </p:cNvSpPr>
          <p:nvPr>
            <p:ph type="pic" sz="quarter" idx="17"/>
          </p:nvPr>
        </p:nvSpPr>
        <p:spPr>
          <a:xfrm>
            <a:off x="630596" y="1020193"/>
            <a:ext cx="2914650" cy="4572000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3" name="Group 97"/>
          <p:cNvGrpSpPr/>
          <p:nvPr/>
        </p:nvGrpSpPr>
        <p:grpSpPr>
          <a:xfrm>
            <a:off x="3991867" y="319177"/>
            <a:ext cx="2542205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99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1" name="Picture Placeholder 33"/>
          <p:cNvSpPr>
            <a:spLocks noGrp="1" noChangeAspect="1"/>
          </p:cNvSpPr>
          <p:nvPr>
            <p:ph type="pic" sz="quarter" idx="18"/>
          </p:nvPr>
        </p:nvSpPr>
        <p:spPr>
          <a:xfrm>
            <a:off x="4160085" y="529603"/>
            <a:ext cx="2245025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4" name="Group 111"/>
          <p:cNvGrpSpPr/>
          <p:nvPr/>
        </p:nvGrpSpPr>
        <p:grpSpPr>
          <a:xfrm>
            <a:off x="3991867" y="3436140"/>
            <a:ext cx="2542205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1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25" name="Picture Placeholder 33"/>
          <p:cNvSpPr>
            <a:spLocks noGrp="1" noChangeAspect="1"/>
          </p:cNvSpPr>
          <p:nvPr>
            <p:ph type="pic" sz="quarter" idx="19"/>
          </p:nvPr>
        </p:nvSpPr>
        <p:spPr>
          <a:xfrm>
            <a:off x="4160085" y="3646566"/>
            <a:ext cx="2245025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26" name="Text Placeholder 3"/>
          <p:cNvSpPr>
            <a:spLocks noGrp="1"/>
          </p:cNvSpPr>
          <p:nvPr>
            <p:ph type="body" sz="half" idx="21"/>
          </p:nvPr>
        </p:nvSpPr>
        <p:spPr>
          <a:xfrm>
            <a:off x="6799661" y="2048894"/>
            <a:ext cx="1714500" cy="2514599"/>
          </a:xfrm>
        </p:spPr>
        <p:txBody>
          <a:bodyPr anchor="ctr"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742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3799" y="1330347"/>
            <a:ext cx="2880360" cy="210312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460" y="914400"/>
            <a:ext cx="4629151" cy="5029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33799" y="3555524"/>
            <a:ext cx="2880360" cy="238807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56708" y="6019801"/>
            <a:ext cx="1047195" cy="228600"/>
          </a:xfrm>
        </p:spPr>
        <p:txBody>
          <a:bodyPr/>
          <a:lstStyle/>
          <a:p>
            <a:fld id="{CF98CDF0-CDD6-4011-BCEE-947DA6B9D9EF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8910" y="6019801"/>
            <a:ext cx="571500" cy="228600"/>
          </a:xfrm>
        </p:spPr>
        <p:txBody>
          <a:bodyPr/>
          <a:lstStyle>
            <a:lvl1pPr algn="l">
              <a:defRPr/>
            </a:lvl1pPr>
          </a:lstStyle>
          <a:p>
            <a:fld id="{79F29383-1C9F-4E76-8CAB-9840CC172A0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976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46659" y="781399"/>
            <a:ext cx="4825049" cy="5053665"/>
            <a:chOff x="5162444" y="781398"/>
            <a:chExt cx="6433398" cy="5053665"/>
          </a:xfrm>
        </p:grpSpPr>
        <p:sp>
          <p:nvSpPr>
            <p:cNvPr id="9" name="Freeform 42"/>
            <p:cNvSpPr>
              <a:spLocks/>
            </p:cNvSpPr>
            <p:nvPr/>
          </p:nvSpPr>
          <p:spPr bwMode="auto">
            <a:xfrm rot="16200000" flipV="1">
              <a:off x="3342557" y="3275021"/>
              <a:ext cx="3827994" cy="17568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Freeform 43"/>
            <p:cNvSpPr>
              <a:spLocks/>
            </p:cNvSpPr>
            <p:nvPr/>
          </p:nvSpPr>
          <p:spPr bwMode="auto">
            <a:xfrm rot="16200000" flipV="1">
              <a:off x="9565728" y="3299447"/>
              <a:ext cx="3836876" cy="17568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5814205" y="859113"/>
              <a:ext cx="5129146" cy="4880471"/>
              <a:chOff x="7856559" y="859113"/>
              <a:chExt cx="3086791" cy="4880471"/>
            </a:xfrm>
          </p:grpSpPr>
          <p:sp>
            <p:nvSpPr>
              <p:cNvPr id="20" name="Freeform 41"/>
              <p:cNvSpPr>
                <a:spLocks/>
              </p:cNvSpPr>
              <p:nvPr/>
            </p:nvSpPr>
            <p:spPr bwMode="auto">
              <a:xfrm rot="16200000" flipV="1">
                <a:off x="9392183" y="4188416"/>
                <a:ext cx="15544" cy="3086791"/>
              </a:xfrm>
              <a:custGeom>
                <a:avLst/>
                <a:gdLst>
                  <a:gd name="T0" fmla="*/ 3 w 5"/>
                  <a:gd name="T1" fmla="*/ 0 h 868"/>
                  <a:gd name="T2" fmla="*/ 4 w 5"/>
                  <a:gd name="T3" fmla="*/ 217 h 868"/>
                  <a:gd name="T4" fmla="*/ 3 w 5"/>
                  <a:gd name="T5" fmla="*/ 326 h 868"/>
                  <a:gd name="T6" fmla="*/ 4 w 5"/>
                  <a:gd name="T7" fmla="*/ 434 h 868"/>
                  <a:gd name="T8" fmla="*/ 4 w 5"/>
                  <a:gd name="T9" fmla="*/ 651 h 868"/>
                  <a:gd name="T10" fmla="*/ 4 w 5"/>
                  <a:gd name="T11" fmla="*/ 760 h 868"/>
                  <a:gd name="T12" fmla="*/ 3 w 5"/>
                  <a:gd name="T13" fmla="*/ 868 h 868"/>
                  <a:gd name="T14" fmla="*/ 2 w 5"/>
                  <a:gd name="T15" fmla="*/ 868 h 868"/>
                  <a:gd name="T16" fmla="*/ 1 w 5"/>
                  <a:gd name="T17" fmla="*/ 760 h 868"/>
                  <a:gd name="T18" fmla="*/ 0 w 5"/>
                  <a:gd name="T19" fmla="*/ 651 h 868"/>
                  <a:gd name="T20" fmla="*/ 1 w 5"/>
                  <a:gd name="T21" fmla="*/ 434 h 868"/>
                  <a:gd name="T22" fmla="*/ 2 w 5"/>
                  <a:gd name="T23" fmla="*/ 326 h 868"/>
                  <a:gd name="T24" fmla="*/ 1 w 5"/>
                  <a:gd name="T25" fmla="*/ 217 h 868"/>
                  <a:gd name="T26" fmla="*/ 2 w 5"/>
                  <a:gd name="T27" fmla="*/ 0 h 868"/>
                  <a:gd name="T28" fmla="*/ 3 w 5"/>
                  <a:gd name="T29" fmla="*/ 0 h 8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" h="868">
                    <a:moveTo>
                      <a:pt x="3" y="0"/>
                    </a:moveTo>
                    <a:cubicBezTo>
                      <a:pt x="4" y="73"/>
                      <a:pt x="4" y="145"/>
                      <a:pt x="4" y="217"/>
                    </a:cubicBezTo>
                    <a:cubicBezTo>
                      <a:pt x="4" y="253"/>
                      <a:pt x="3" y="290"/>
                      <a:pt x="3" y="326"/>
                    </a:cubicBezTo>
                    <a:cubicBezTo>
                      <a:pt x="3" y="362"/>
                      <a:pt x="3" y="398"/>
                      <a:pt x="4" y="434"/>
                    </a:cubicBezTo>
                    <a:cubicBezTo>
                      <a:pt x="4" y="507"/>
                      <a:pt x="5" y="579"/>
                      <a:pt x="4" y="651"/>
                    </a:cubicBezTo>
                    <a:cubicBezTo>
                      <a:pt x="5" y="687"/>
                      <a:pt x="4" y="724"/>
                      <a:pt x="4" y="760"/>
                    </a:cubicBezTo>
                    <a:cubicBezTo>
                      <a:pt x="4" y="796"/>
                      <a:pt x="3" y="832"/>
                      <a:pt x="3" y="868"/>
                    </a:cubicBezTo>
                    <a:cubicBezTo>
                      <a:pt x="2" y="868"/>
                      <a:pt x="2" y="868"/>
                      <a:pt x="2" y="868"/>
                    </a:cubicBezTo>
                    <a:cubicBezTo>
                      <a:pt x="2" y="832"/>
                      <a:pt x="1" y="796"/>
                      <a:pt x="1" y="760"/>
                    </a:cubicBezTo>
                    <a:cubicBezTo>
                      <a:pt x="1" y="724"/>
                      <a:pt x="0" y="687"/>
                      <a:pt x="0" y="651"/>
                    </a:cubicBezTo>
                    <a:cubicBezTo>
                      <a:pt x="0" y="579"/>
                      <a:pt x="1" y="507"/>
                      <a:pt x="1" y="434"/>
                    </a:cubicBezTo>
                    <a:cubicBezTo>
                      <a:pt x="2" y="398"/>
                      <a:pt x="2" y="362"/>
                      <a:pt x="2" y="326"/>
                    </a:cubicBezTo>
                    <a:cubicBezTo>
                      <a:pt x="2" y="290"/>
                      <a:pt x="1" y="253"/>
                      <a:pt x="1" y="217"/>
                    </a:cubicBezTo>
                    <a:cubicBezTo>
                      <a:pt x="0" y="145"/>
                      <a:pt x="1" y="73"/>
                      <a:pt x="2" y="0"/>
                    </a:cubicBezTo>
                    <a:lnTo>
                      <a:pt x="3" y="0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1" name="Freeform 44"/>
              <p:cNvSpPr>
                <a:spLocks/>
              </p:cNvSpPr>
              <p:nvPr/>
            </p:nvSpPr>
            <p:spPr bwMode="auto">
              <a:xfrm rot="16200000" flipV="1">
                <a:off x="9366943" y="-651271"/>
                <a:ext cx="13322" cy="3034090"/>
              </a:xfrm>
              <a:custGeom>
                <a:avLst/>
                <a:gdLst>
                  <a:gd name="T0" fmla="*/ 2 w 4"/>
                  <a:gd name="T1" fmla="*/ 853 h 853"/>
                  <a:gd name="T2" fmla="*/ 0 w 4"/>
                  <a:gd name="T3" fmla="*/ 640 h 853"/>
                  <a:gd name="T4" fmla="*/ 1 w 4"/>
                  <a:gd name="T5" fmla="*/ 533 h 853"/>
                  <a:gd name="T6" fmla="*/ 1 w 4"/>
                  <a:gd name="T7" fmla="*/ 427 h 853"/>
                  <a:gd name="T8" fmla="*/ 0 w 4"/>
                  <a:gd name="T9" fmla="*/ 213 h 853"/>
                  <a:gd name="T10" fmla="*/ 0 w 4"/>
                  <a:gd name="T11" fmla="*/ 107 h 853"/>
                  <a:gd name="T12" fmla="*/ 2 w 4"/>
                  <a:gd name="T13" fmla="*/ 0 h 853"/>
                  <a:gd name="T14" fmla="*/ 2 w 4"/>
                  <a:gd name="T15" fmla="*/ 0 h 853"/>
                  <a:gd name="T16" fmla="*/ 3 w 4"/>
                  <a:gd name="T17" fmla="*/ 107 h 853"/>
                  <a:gd name="T18" fmla="*/ 4 w 4"/>
                  <a:gd name="T19" fmla="*/ 213 h 853"/>
                  <a:gd name="T20" fmla="*/ 3 w 4"/>
                  <a:gd name="T21" fmla="*/ 427 h 853"/>
                  <a:gd name="T22" fmla="*/ 2 w 4"/>
                  <a:gd name="T23" fmla="*/ 533 h 853"/>
                  <a:gd name="T24" fmla="*/ 3 w 4"/>
                  <a:gd name="T25" fmla="*/ 640 h 853"/>
                  <a:gd name="T26" fmla="*/ 2 w 4"/>
                  <a:gd name="T27" fmla="*/ 853 h 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" h="853">
                    <a:moveTo>
                      <a:pt x="2" y="853"/>
                    </a:moveTo>
                    <a:cubicBezTo>
                      <a:pt x="0" y="782"/>
                      <a:pt x="0" y="711"/>
                      <a:pt x="0" y="640"/>
                    </a:cubicBezTo>
                    <a:cubicBezTo>
                      <a:pt x="0" y="604"/>
                      <a:pt x="1" y="569"/>
                      <a:pt x="1" y="533"/>
                    </a:cubicBezTo>
                    <a:cubicBezTo>
                      <a:pt x="1" y="498"/>
                      <a:pt x="1" y="462"/>
                      <a:pt x="1" y="427"/>
                    </a:cubicBezTo>
                    <a:cubicBezTo>
                      <a:pt x="0" y="356"/>
                      <a:pt x="0" y="284"/>
                      <a:pt x="0" y="213"/>
                    </a:cubicBezTo>
                    <a:cubicBezTo>
                      <a:pt x="0" y="178"/>
                      <a:pt x="0" y="142"/>
                      <a:pt x="0" y="107"/>
                    </a:cubicBezTo>
                    <a:cubicBezTo>
                      <a:pt x="1" y="71"/>
                      <a:pt x="1" y="36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36"/>
                      <a:pt x="3" y="71"/>
                      <a:pt x="3" y="107"/>
                    </a:cubicBezTo>
                    <a:cubicBezTo>
                      <a:pt x="4" y="142"/>
                      <a:pt x="4" y="178"/>
                      <a:pt x="4" y="213"/>
                    </a:cubicBezTo>
                    <a:cubicBezTo>
                      <a:pt x="4" y="284"/>
                      <a:pt x="3" y="356"/>
                      <a:pt x="3" y="427"/>
                    </a:cubicBezTo>
                    <a:cubicBezTo>
                      <a:pt x="3" y="462"/>
                      <a:pt x="2" y="498"/>
                      <a:pt x="2" y="533"/>
                    </a:cubicBezTo>
                    <a:cubicBezTo>
                      <a:pt x="3" y="569"/>
                      <a:pt x="3" y="604"/>
                      <a:pt x="3" y="640"/>
                    </a:cubicBezTo>
                    <a:cubicBezTo>
                      <a:pt x="4" y="711"/>
                      <a:pt x="3" y="782"/>
                      <a:pt x="2" y="853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2" name="Freeform 45"/>
            <p:cNvSpPr>
              <a:spLocks noEditPoints="1"/>
            </p:cNvSpPr>
            <p:nvPr/>
          </p:nvSpPr>
          <p:spPr bwMode="auto">
            <a:xfrm rot="16200000" flipV="1">
              <a:off x="5186001" y="5323012"/>
              <a:ext cx="477390" cy="524504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6"/>
            <p:cNvSpPr>
              <a:spLocks noEditPoints="1"/>
            </p:cNvSpPr>
            <p:nvPr/>
          </p:nvSpPr>
          <p:spPr bwMode="auto">
            <a:xfrm rot="16200000" flipV="1">
              <a:off x="5197295" y="5324846"/>
              <a:ext cx="477390" cy="511956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7"/>
            <p:cNvSpPr>
              <a:spLocks noEditPoints="1"/>
            </p:cNvSpPr>
            <p:nvPr/>
          </p:nvSpPr>
          <p:spPr bwMode="auto">
            <a:xfrm rot="16200000" flipV="1">
              <a:off x="11076843" y="5321082"/>
              <a:ext cx="508476" cy="519485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8"/>
            <p:cNvSpPr>
              <a:spLocks noEditPoints="1"/>
            </p:cNvSpPr>
            <p:nvPr/>
          </p:nvSpPr>
          <p:spPr bwMode="auto">
            <a:xfrm rot="16200000" flipV="1">
              <a:off x="11093207" y="5321324"/>
              <a:ext cx="470728" cy="534543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9"/>
            <p:cNvSpPr>
              <a:spLocks noEditPoints="1"/>
            </p:cNvSpPr>
            <p:nvPr/>
          </p:nvSpPr>
          <p:spPr bwMode="auto">
            <a:xfrm rot="16200000" flipV="1">
              <a:off x="11051654" y="771453"/>
              <a:ext cx="468508" cy="519485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50"/>
            <p:cNvSpPr>
              <a:spLocks noEditPoints="1"/>
            </p:cNvSpPr>
            <p:nvPr/>
          </p:nvSpPr>
          <p:spPr bwMode="auto">
            <a:xfrm rot="16200000" flipV="1">
              <a:off x="11044126" y="786511"/>
              <a:ext cx="468508" cy="489370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51"/>
            <p:cNvSpPr>
              <a:spLocks noEditPoints="1"/>
            </p:cNvSpPr>
            <p:nvPr/>
          </p:nvSpPr>
          <p:spPr bwMode="auto">
            <a:xfrm rot="16200000" flipV="1">
              <a:off x="5232723" y="721157"/>
              <a:ext cx="424100" cy="544581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52"/>
            <p:cNvSpPr>
              <a:spLocks noEditPoints="1"/>
            </p:cNvSpPr>
            <p:nvPr/>
          </p:nvSpPr>
          <p:spPr bwMode="auto">
            <a:xfrm rot="16200000" flipV="1">
              <a:off x="5241796" y="749729"/>
              <a:ext cx="428541" cy="491879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9668" y="1330347"/>
            <a:ext cx="2880360" cy="210312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7460" y="1031195"/>
            <a:ext cx="4457700" cy="4572000"/>
          </a:xfr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19668" y="3555522"/>
            <a:ext cx="2880360" cy="216851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CDF0-CDD6-4011-BCEE-947DA6B9D9EF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29383-1C9F-4E76-8CAB-9840CC172A0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957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CDF0-CDD6-4011-BCEE-947DA6B9D9EF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29383-1C9F-4E76-8CAB-9840CC172A0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793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8202" y="304800"/>
            <a:ext cx="1297148" cy="5676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800"/>
            <a:ext cx="6475253" cy="5676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CDF0-CDD6-4011-BCEE-947DA6B9D9EF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29383-1C9F-4E76-8CAB-9840CC172A0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5803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600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CDF0-CDD6-4011-BCEE-947DA6B9D9EF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29383-1C9F-4E76-8CAB-9840CC172A0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63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9210" y="1828800"/>
            <a:ext cx="5143502" cy="1828800"/>
          </a:xfrm>
        </p:spPr>
        <p:txBody>
          <a:bodyPr anchor="b">
            <a:normAutofit/>
          </a:bodyPr>
          <a:lstStyle>
            <a:lvl1pPr>
              <a:defRPr sz="4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9207" y="3733800"/>
            <a:ext cx="5143502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925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8909" y="1825625"/>
            <a:ext cx="3715941" cy="41879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713561" cy="41879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CDF0-CDD6-4011-BCEE-947DA6B9D9EF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29383-1C9F-4E76-8CAB-9840CC172A0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275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386" y="1681163"/>
            <a:ext cx="3717036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2386" y="2505076"/>
            <a:ext cx="3717036" cy="3476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717036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6"/>
            <a:ext cx="3717036" cy="3476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CDF0-CDD6-4011-BCEE-947DA6B9D9EF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29383-1C9F-4E76-8CAB-9840CC172A0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8571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CDF0-CDD6-4011-BCEE-947DA6B9D9EF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29383-1C9F-4E76-8CAB-9840CC172A0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281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CDF0-CDD6-4011-BCEE-947DA6B9D9EF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29383-1C9F-4E76-8CAB-9840CC172A0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787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CDF0-CDD6-4011-BCEE-947DA6B9D9EF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29383-1C9F-4E76-8CAB-9840CC172A03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Group 8"/>
          <p:cNvGrpSpPr/>
          <p:nvPr/>
        </p:nvGrpSpPr>
        <p:grpSpPr>
          <a:xfrm>
            <a:off x="430824" y="724620"/>
            <a:ext cx="3989234" cy="3795623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0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" name="Group 21"/>
          <p:cNvGrpSpPr/>
          <p:nvPr/>
        </p:nvGrpSpPr>
        <p:grpSpPr>
          <a:xfrm>
            <a:off x="4713841" y="724620"/>
            <a:ext cx="3989234" cy="3795623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2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6" name="Picture Placeholder 33"/>
          <p:cNvSpPr>
            <a:spLocks noGrp="1" noChangeAspect="1"/>
          </p:cNvSpPr>
          <p:nvPr>
            <p:ph type="pic" sz="quarter" idx="17"/>
          </p:nvPr>
        </p:nvSpPr>
        <p:spPr>
          <a:xfrm>
            <a:off x="625215" y="1020195"/>
            <a:ext cx="3600451" cy="3200400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37" name="Picture Placeholder 33"/>
          <p:cNvSpPr>
            <a:spLocks noGrp="1" noChangeAspect="1"/>
          </p:cNvSpPr>
          <p:nvPr>
            <p:ph type="pic" sz="quarter" idx="18"/>
          </p:nvPr>
        </p:nvSpPr>
        <p:spPr>
          <a:xfrm>
            <a:off x="4908232" y="1020195"/>
            <a:ext cx="3600451" cy="3200400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39" name="Text Placeholder 3"/>
          <p:cNvSpPr>
            <a:spLocks noGrp="1"/>
          </p:cNvSpPr>
          <p:nvPr>
            <p:ph type="body" sz="half" idx="2"/>
          </p:nvPr>
        </p:nvSpPr>
        <p:spPr>
          <a:xfrm>
            <a:off x="789317" y="4648200"/>
            <a:ext cx="3276735" cy="1295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3"/>
          <p:cNvSpPr>
            <a:spLocks noGrp="1"/>
          </p:cNvSpPr>
          <p:nvPr>
            <p:ph type="body" sz="half" idx="19"/>
          </p:nvPr>
        </p:nvSpPr>
        <p:spPr>
          <a:xfrm>
            <a:off x="5057181" y="4648200"/>
            <a:ext cx="3276735" cy="1295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827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CDF0-CDD6-4011-BCEE-947DA6B9D9EF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29383-1C9F-4E76-8CAB-9840CC172A03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Group 34"/>
          <p:cNvGrpSpPr>
            <a:grpSpLocks noChangeAspect="1"/>
          </p:cNvGrpSpPr>
          <p:nvPr/>
        </p:nvGrpSpPr>
        <p:grpSpPr>
          <a:xfrm rot="5400000">
            <a:off x="2508625" y="1070637"/>
            <a:ext cx="4116828" cy="253746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38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" name="Group 51"/>
          <p:cNvGrpSpPr>
            <a:grpSpLocks noChangeAspect="1"/>
          </p:cNvGrpSpPr>
          <p:nvPr/>
        </p:nvGrpSpPr>
        <p:grpSpPr>
          <a:xfrm rot="5400000">
            <a:off x="-317047" y="1550435"/>
            <a:ext cx="4114800" cy="2536211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5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" name="Group 64"/>
          <p:cNvGrpSpPr>
            <a:grpSpLocks noChangeAspect="1"/>
          </p:cNvGrpSpPr>
          <p:nvPr/>
        </p:nvGrpSpPr>
        <p:grpSpPr>
          <a:xfrm rot="5400000">
            <a:off x="5338579" y="1550440"/>
            <a:ext cx="4114800" cy="253621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66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78" name="Picture Placeholder 33"/>
          <p:cNvSpPr>
            <a:spLocks noGrp="1"/>
          </p:cNvSpPr>
          <p:nvPr>
            <p:ph type="pic" sz="quarter" idx="18"/>
          </p:nvPr>
        </p:nvSpPr>
        <p:spPr>
          <a:xfrm>
            <a:off x="3449914" y="533400"/>
            <a:ext cx="2228850" cy="3657600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79" name="Picture Placeholder 33"/>
          <p:cNvSpPr>
            <a:spLocks noGrp="1"/>
          </p:cNvSpPr>
          <p:nvPr>
            <p:ph type="pic" sz="quarter" idx="19"/>
          </p:nvPr>
        </p:nvSpPr>
        <p:spPr>
          <a:xfrm>
            <a:off x="625928" y="1013590"/>
            <a:ext cx="2228850" cy="3657600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80" name="Picture Placeholder 33"/>
          <p:cNvSpPr>
            <a:spLocks noGrp="1"/>
          </p:cNvSpPr>
          <p:nvPr>
            <p:ph type="pic" sz="quarter" idx="20"/>
          </p:nvPr>
        </p:nvSpPr>
        <p:spPr>
          <a:xfrm>
            <a:off x="6281554" y="1013591"/>
            <a:ext cx="2228850" cy="3657600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81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653" y="5018002"/>
            <a:ext cx="20574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2" name="Text Placeholder 3"/>
          <p:cNvSpPr>
            <a:spLocks noGrp="1"/>
          </p:cNvSpPr>
          <p:nvPr>
            <p:ph type="body" sz="half" idx="21"/>
          </p:nvPr>
        </p:nvSpPr>
        <p:spPr>
          <a:xfrm>
            <a:off x="3530406" y="4582378"/>
            <a:ext cx="20574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3" name="Text Placeholder 3"/>
          <p:cNvSpPr>
            <a:spLocks noGrp="1"/>
          </p:cNvSpPr>
          <p:nvPr>
            <p:ph type="body" sz="half" idx="22"/>
          </p:nvPr>
        </p:nvSpPr>
        <p:spPr>
          <a:xfrm>
            <a:off x="6367279" y="5018002"/>
            <a:ext cx="20574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19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8909" y="304800"/>
            <a:ext cx="7543802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8911" y="1752600"/>
            <a:ext cx="7543800" cy="4229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56708" y="6019801"/>
            <a:ext cx="104719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F98CDF0-CDD6-4011-BCEE-947DA6B9D9EF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84710" y="6019801"/>
            <a:ext cx="44577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8910" y="6019801"/>
            <a:ext cx="5715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9F29383-1C9F-4E76-8CAB-9840CC172A0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0630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7472" indent="-347472" algn="l" defTabSz="914400" rtl="0" eaLnBrk="1" latinLnBrk="0" hangingPunct="1">
        <a:lnSpc>
          <a:spcPct val="10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3464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766365" y="4004732"/>
            <a:ext cx="4848966" cy="1324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4200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Ελάτε να </a:t>
            </a:r>
            <a:r>
              <a:rPr kumimoji="0" lang="el-GR" sz="4200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παίξουμε</a:t>
            </a:r>
            <a:r>
              <a:rPr kumimoji="0" lang="en-US" sz="4200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!!!</a:t>
            </a:r>
          </a:p>
        </p:txBody>
      </p:sp>
      <p:sp>
        <p:nvSpPr>
          <p:cNvPr id="4100" name="Rectangle 134">
            <a:extLst>
              <a:ext uri="{FF2B5EF4-FFF2-40B4-BE49-F238E27FC236}">
                <a16:creationId xmlns:a16="http://schemas.microsoft.com/office/drawing/2014/main" id="{2BE2D1B8-0887-4D2B-8C42-999040132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38225" y="321733"/>
            <a:ext cx="3096928" cy="6060017"/>
          </a:xfrm>
          <a:prstGeom prst="rect">
            <a:avLst/>
          </a:prstGeom>
          <a:solidFill>
            <a:srgbClr val="FFFFFF"/>
          </a:solidFill>
          <a:ln w="127000" cap="sq"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2" descr="Τα «Παραδοσιακή παιχνίδια» της Γρίβας ! | ...η εφημερίδα της Γρίβας !">
            <a:extLst>
              <a:ext uri="{FF2B5EF4-FFF2-40B4-BE49-F238E27FC236}">
                <a16:creationId xmlns:a16="http://schemas.microsoft.com/office/drawing/2014/main" id="{A48459A3-9669-4AE8-8571-469F1E0043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 bwMode="auto">
          <a:xfrm>
            <a:off x="479522" y="378724"/>
            <a:ext cx="2612645" cy="1886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1" name="Rectangle 136">
            <a:extLst>
              <a:ext uri="{FF2B5EF4-FFF2-40B4-BE49-F238E27FC236}">
                <a16:creationId xmlns:a16="http://schemas.microsoft.com/office/drawing/2014/main" id="{FA085277-BAF7-40CC-A608-B030CA969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608601" y="321733"/>
            <a:ext cx="2531610" cy="3259667"/>
          </a:xfrm>
          <a:prstGeom prst="rect">
            <a:avLst/>
          </a:prstGeom>
          <a:solidFill>
            <a:srgbClr val="FFFFFF"/>
          </a:solidFill>
          <a:ln w="127000" cap="sq"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098" name="Picture 2" descr="Παιχνιδόκουτο: Πετάει - πετάει .... ένα παλιό παιχνίδι">
            <a:extLst>
              <a:ext uri="{FF2B5EF4-FFF2-40B4-BE49-F238E27FC236}">
                <a16:creationId xmlns:a16="http://schemas.microsoft.com/office/drawing/2014/main" id="{1B57E29B-C18E-4E89-98CA-FF4F6771A7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817753" y="863470"/>
            <a:ext cx="2103224" cy="2169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Rectangle 138">
            <a:extLst>
              <a:ext uri="{FF2B5EF4-FFF2-40B4-BE49-F238E27FC236}">
                <a16:creationId xmlns:a16="http://schemas.microsoft.com/office/drawing/2014/main" id="{64009F90-86BF-44AE-B0EB-D68140E0E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6381511" y="321733"/>
            <a:ext cx="2531609" cy="3259667"/>
          </a:xfrm>
          <a:prstGeom prst="rect">
            <a:avLst/>
          </a:prstGeom>
          <a:solidFill>
            <a:srgbClr val="FFFFFF"/>
          </a:solidFill>
          <a:ln w="127000" cap="sq"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2" descr="free queen clipart | Clip art, Queen clipart, Queen art">
            <a:extLst>
              <a:ext uri="{FF2B5EF4-FFF2-40B4-BE49-F238E27FC236}">
                <a16:creationId xmlns:a16="http://schemas.microsoft.com/office/drawing/2014/main" id="{AA1EBA06-4811-48F6-AB9D-934E92BEC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799131" y="628649"/>
            <a:ext cx="1728861" cy="2639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103" name="Straight Connector 140">
            <a:extLst>
              <a:ext uri="{FF2B5EF4-FFF2-40B4-BE49-F238E27FC236}">
                <a16:creationId xmlns:a16="http://schemas.microsoft.com/office/drawing/2014/main" id="{14254369-4B26-4D6A-A4CD-BE3438297C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53715" y="5443086"/>
            <a:ext cx="4800600" cy="0"/>
          </a:xfrm>
          <a:prstGeom prst="line">
            <a:avLst/>
          </a:prstGeom>
          <a:ln w="2222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FB3C5DEB-9626-478F-87AE-0566E332AA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7274" y="5999991"/>
            <a:ext cx="2257143" cy="35238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60B17EF-3D53-4003-BED6-4665FE11D542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0464" y="2257422"/>
            <a:ext cx="2091599" cy="17804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2" descr="συνδετήρας Στοκ Εικονογραφήσεις, Vectors, &amp; Clipart – (1,015,192 ...">
            <a:extLst>
              <a:ext uri="{FF2B5EF4-FFF2-40B4-BE49-F238E27FC236}">
                <a16:creationId xmlns:a16="http://schemas.microsoft.com/office/drawing/2014/main" id="{E78E9B94-DBC1-4BF8-BD86-C8A9381F2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4686" y="4267053"/>
            <a:ext cx="1199543" cy="15037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συνδετήρας Στοκ Εικονογραφήσεις, Vectors, &amp; Clipart – (1,015,192 ...">
            <a:extLst>
              <a:ext uri="{FF2B5EF4-FFF2-40B4-BE49-F238E27FC236}">
                <a16:creationId xmlns:a16="http://schemas.microsoft.com/office/drawing/2014/main" id="{CFD49471-B888-47AF-8091-3F0CD8BC7C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301" y="4277886"/>
            <a:ext cx="1199543" cy="15037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32087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81" y="1556792"/>
            <a:ext cx="4752528" cy="54500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marL="0" indent="0">
              <a:buClr>
                <a:schemeClr val="accent3"/>
              </a:buClr>
              <a:buNone/>
            </a:pPr>
            <a:endParaRPr lang="el-GR" sz="1800" b="1" dirty="0">
              <a:solidFill>
                <a:schemeClr val="tx2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859536" lvl="3">
              <a:spcBef>
                <a:spcPts val="0"/>
              </a:spcBef>
              <a:buClr>
                <a:schemeClr val="accent3"/>
              </a:buClr>
              <a:buFont typeface="Courier New" pitchFamily="49" charset="0"/>
              <a:buChar char="o"/>
            </a:pPr>
            <a:r>
              <a:rPr lang="el-GR" dirty="0">
                <a:latin typeface="Dotum" panose="020B0600000101010101" pitchFamily="34" charset="-127"/>
                <a:ea typeface="Dotum" panose="020B0600000101010101" pitchFamily="34" charset="-127"/>
              </a:rPr>
              <a:t>Ένα παιδί κάνει τον αρχηγό.</a:t>
            </a:r>
          </a:p>
          <a:p>
            <a:pPr marL="630936" lvl="3" indent="0">
              <a:spcBef>
                <a:spcPts val="0"/>
              </a:spcBef>
              <a:buClr>
                <a:schemeClr val="accent3"/>
              </a:buClr>
              <a:buNone/>
            </a:pPr>
            <a:endParaRPr lang="el-GR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859536" lvl="3">
              <a:spcBef>
                <a:spcPts val="0"/>
              </a:spcBef>
              <a:buClr>
                <a:schemeClr val="accent3"/>
              </a:buClr>
              <a:buFont typeface="Courier New" pitchFamily="49" charset="0"/>
              <a:buChar char="o"/>
            </a:pPr>
            <a:r>
              <a:rPr lang="el-GR" dirty="0">
                <a:latin typeface="Dotum" panose="020B0600000101010101" pitchFamily="34" charset="-127"/>
                <a:ea typeface="Dotum" panose="020B0600000101010101" pitchFamily="34" charset="-127"/>
              </a:rPr>
              <a:t> Όλοι μαζί ακουμπούν τους δείκτες τους στα γόνατα τους. </a:t>
            </a:r>
          </a:p>
          <a:p>
            <a:pPr marL="630936" lvl="3" indent="0">
              <a:spcBef>
                <a:spcPts val="0"/>
              </a:spcBef>
              <a:buClr>
                <a:schemeClr val="accent3"/>
              </a:buClr>
              <a:buNone/>
            </a:pPr>
            <a:endParaRPr lang="el-GR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859536" lvl="3">
              <a:spcBef>
                <a:spcPts val="0"/>
              </a:spcBef>
              <a:buClr>
                <a:schemeClr val="accent3"/>
              </a:buClr>
              <a:buFont typeface="Courier New" pitchFamily="49" charset="0"/>
              <a:buChar char="o"/>
            </a:pPr>
            <a:r>
              <a:rPr lang="el-GR" dirty="0">
                <a:latin typeface="Dotum" panose="020B0600000101010101" pitchFamily="34" charset="-127"/>
                <a:ea typeface="Dotum" panose="020B0600000101010101" pitchFamily="34" charset="-127"/>
              </a:rPr>
              <a:t>Ο αρχηγός λέει Πετάει-</a:t>
            </a:r>
            <a:r>
              <a:rPr lang="en-US" dirty="0">
                <a:latin typeface="Dotum" panose="020B0600000101010101" pitchFamily="34" charset="-127"/>
                <a:ea typeface="Dotum" panose="020B0600000101010101" pitchFamily="34" charset="-127"/>
              </a:rPr>
              <a:t>  </a:t>
            </a:r>
            <a:r>
              <a:rPr lang="el-GR" dirty="0">
                <a:latin typeface="Dotum" panose="020B0600000101010101" pitchFamily="34" charset="-127"/>
                <a:ea typeface="Dotum" panose="020B0600000101010101" pitchFamily="34" charset="-127"/>
              </a:rPr>
              <a:t>Πετάει ο γιατρός ή Πετάει- Πετάει το αηδόνι. Τότε οι παίχτες σηκώνουν τα χέρια (επειδή πετάει το αηδόνι).</a:t>
            </a:r>
          </a:p>
          <a:p>
            <a:pPr marL="630936" lvl="3" indent="0">
              <a:spcBef>
                <a:spcPts val="0"/>
              </a:spcBef>
              <a:buClr>
                <a:schemeClr val="accent3"/>
              </a:buClr>
              <a:buNone/>
            </a:pPr>
            <a:r>
              <a:rPr lang="el-GR" dirty="0">
                <a:latin typeface="Dotum" panose="020B0600000101010101" pitchFamily="34" charset="-127"/>
                <a:ea typeface="Dotum" panose="020B0600000101010101" pitchFamily="34" charset="-127"/>
              </a:rPr>
              <a:t> </a:t>
            </a:r>
          </a:p>
          <a:p>
            <a:pPr marL="859536" lvl="3">
              <a:spcBef>
                <a:spcPts val="0"/>
              </a:spcBef>
              <a:buClr>
                <a:schemeClr val="accent3"/>
              </a:buClr>
              <a:buFont typeface="Courier New" pitchFamily="49" charset="0"/>
              <a:buChar char="o"/>
            </a:pPr>
            <a:r>
              <a:rPr lang="el-GR" dirty="0">
                <a:latin typeface="Dotum" panose="020B0600000101010101" pitchFamily="34" charset="-127"/>
                <a:ea typeface="Dotum" panose="020B0600000101010101" pitchFamily="34" charset="-127"/>
              </a:rPr>
              <a:t>Όποιον ξεγελάσει ο αρχηγός τότε υποχρεώνεται να κάνει κάποια αστεία μίμηση που θα του ζητήσει ο αρχηγός. </a:t>
            </a:r>
          </a:p>
          <a:p>
            <a:pPr>
              <a:buNone/>
            </a:pPr>
            <a:endParaRPr lang="el-GR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9552" y="355177"/>
            <a:ext cx="8291264" cy="7233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800" strike="noStrike" kern="1200" cap="none" spc="0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+mj-ea"/>
                <a:cs typeface="Arial" pitchFamily="34" charset="0"/>
              </a:rPr>
              <a:t> Πετάει - Πετάει</a:t>
            </a:r>
            <a:endParaRPr kumimoji="0" lang="el-GR" sz="4800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ea typeface="+mj-ea"/>
              <a:cs typeface="Arial" pitchFamily="34" charset="0"/>
            </a:endParaRPr>
          </a:p>
        </p:txBody>
      </p:sp>
      <p:pic>
        <p:nvPicPr>
          <p:cNvPr id="4098" name="Picture 2" descr="Παιχνιδόκουτο: Πετάει - πετάει .... ένα παλιό παιχνίδι">
            <a:extLst>
              <a:ext uri="{FF2B5EF4-FFF2-40B4-BE49-F238E27FC236}">
                <a16:creationId xmlns:a16="http://schemas.microsoft.com/office/drawing/2014/main" id="{1B57E29B-C18E-4E89-98CA-FF4F6771A7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608924"/>
            <a:ext cx="3528392" cy="3640151"/>
          </a:xfrm>
          <a:prstGeom prst="rect">
            <a:avLst/>
          </a:prstGeom>
          <a:noFill/>
          <a:ln w="76200">
            <a:solidFill>
              <a:srgbClr val="FFC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EC1C0A-ED17-4DBC-BE1D-9AEDC059D6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02823"/>
            <a:ext cx="2257143" cy="3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31462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23343"/>
            <a:ext cx="4752528" cy="54500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marL="630936" lvl="3" indent="0">
              <a:spcBef>
                <a:spcPts val="0"/>
              </a:spcBef>
              <a:buClr>
                <a:schemeClr val="accent3"/>
              </a:buClr>
              <a:buNone/>
            </a:pPr>
            <a:endParaRPr lang="el-GR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630936" lvl="3" indent="0">
              <a:spcBef>
                <a:spcPts val="0"/>
              </a:spcBef>
              <a:buClr>
                <a:schemeClr val="accent3"/>
              </a:buClr>
              <a:buNone/>
            </a:pPr>
            <a:endParaRPr lang="el-GR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461772" indent="-342900">
              <a:lnSpc>
                <a:spcPct val="90000"/>
              </a:lnSpc>
              <a:buClr>
                <a:schemeClr val="accent3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</a:rPr>
              <a:t>Τα παι</a:t>
            </a:r>
            <a:r>
              <a:rPr lang="el-GR" sz="1800" dirty="0">
                <a:latin typeface="Dotum" panose="020B0600000101010101" pitchFamily="34" charset="-127"/>
                <a:ea typeface="Dotum" panose="020B0600000101010101" pitchFamily="34" charset="-127"/>
              </a:rPr>
              <a:t>διά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</a:rPr>
              <a:t> κάθονται τ</a:t>
            </a:r>
            <a:r>
              <a:rPr lang="el-GR" sz="1800" dirty="0">
                <a:latin typeface="Dotum" panose="020B0600000101010101" pitchFamily="34" charset="-127"/>
                <a:ea typeface="Dotum" panose="020B0600000101010101" pitchFamily="34" charset="-127"/>
              </a:rPr>
              <a:t>ο ένα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</a:rPr>
              <a:t> πλάι στο άλλο και ο πρώτος ψιθυρίζει μια δύσκολη λέξη στο</a:t>
            </a:r>
            <a:r>
              <a:rPr lang="el-GR" sz="1800" dirty="0">
                <a:latin typeface="Dotum" panose="020B0600000101010101" pitchFamily="34" charset="-127"/>
                <a:ea typeface="Dotum" panose="020B0600000101010101" pitchFamily="34" charset="-127"/>
              </a:rPr>
              <a:t> διπλανό του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</a:rPr>
              <a:t>.</a:t>
            </a:r>
          </a:p>
          <a:p>
            <a:pPr marL="404622" indent="-285750">
              <a:lnSpc>
                <a:spcPct val="90000"/>
              </a:lnSpc>
              <a:buClr>
                <a:schemeClr val="accent3"/>
              </a:buClr>
              <a:buFont typeface="Courier New" panose="02070309020205020404" pitchFamily="49" charset="0"/>
              <a:buChar char="o"/>
            </a:pPr>
            <a:r>
              <a:rPr lang="el-GR" sz="1800" dirty="0">
                <a:latin typeface="Dotum" panose="020B0600000101010101" pitchFamily="34" charset="-127"/>
                <a:ea typeface="Dotum" panose="020B0600000101010101" pitchFamily="34" charset="-127"/>
              </a:rPr>
              <a:t>Αυτός επαναλαμβάνει τη λέξη όπως την άκουσε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</a:rPr>
              <a:t> στ</a:t>
            </a:r>
            <a:r>
              <a:rPr lang="el-GR" sz="1800" dirty="0">
                <a:latin typeface="Dotum" panose="020B0600000101010101" pitchFamily="34" charset="-127"/>
                <a:ea typeface="Dotum" panose="020B0600000101010101" pitchFamily="34" charset="-127"/>
              </a:rPr>
              <a:t>ο αυτί του παιδιού που κάθεται δίπλα του.</a:t>
            </a:r>
            <a:endParaRPr lang="en-US" sz="1800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461772" indent="-342900">
              <a:lnSpc>
                <a:spcPct val="90000"/>
              </a:lnSpc>
              <a:buClr>
                <a:schemeClr val="accent3"/>
              </a:buClr>
              <a:buFont typeface="Courier New" panose="02070309020205020404" pitchFamily="49" charset="0"/>
              <a:buChar char="o"/>
            </a:pPr>
            <a:r>
              <a:rPr lang="el-GR" sz="1800" dirty="0">
                <a:latin typeface="Dotum" panose="020B0600000101010101" pitchFamily="34" charset="-127"/>
                <a:ea typeface="Dotum" panose="020B0600000101010101" pitchFamily="34" charset="-127"/>
              </a:rPr>
              <a:t>Το παιχνίδι συνεχίζεται μέχρι που το 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</a:rPr>
              <a:t>τελευταί</a:t>
            </a:r>
            <a:r>
              <a:rPr lang="el-GR" sz="1800" dirty="0">
                <a:latin typeface="Dotum" panose="020B0600000101010101" pitchFamily="34" charset="-127"/>
                <a:ea typeface="Dotum" panose="020B0600000101010101" pitchFamily="34" charset="-127"/>
              </a:rPr>
              <a:t>ο παιδί πει δυνατά τη λέξη. Η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</a:rPr>
              <a:t> λέ</a:t>
            </a:r>
            <a:r>
              <a:rPr lang="el-GR" sz="1800" dirty="0">
                <a:latin typeface="Dotum" panose="020B0600000101010101" pitchFamily="34" charset="-127"/>
                <a:ea typeface="Dotum" panose="020B0600000101010101" pitchFamily="34" charset="-127"/>
              </a:rPr>
              <a:t>ξη 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</a:rPr>
              <a:t>αυ</a:t>
            </a:r>
            <a:r>
              <a:rPr lang="el-GR" sz="1800" dirty="0">
                <a:latin typeface="Dotum" panose="020B0600000101010101" pitchFamily="34" charset="-127"/>
                <a:ea typeface="Dotum" panose="020B0600000101010101" pitchFamily="34" charset="-127"/>
              </a:rPr>
              <a:t>τή που θα ακουστεί, μπορεί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</a:rPr>
              <a:t> να μ</a:t>
            </a:r>
            <a:r>
              <a:rPr lang="el-GR" sz="1800" dirty="0">
                <a:latin typeface="Dotum" panose="020B0600000101010101" pitchFamily="34" charset="-127"/>
                <a:ea typeface="Dotum" panose="020B0600000101010101" pitchFamily="34" charset="-127"/>
              </a:rPr>
              <a:t>ην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</a:rPr>
              <a:t> έχε</a:t>
            </a:r>
            <a:r>
              <a:rPr lang="el-GR" sz="1800" dirty="0">
                <a:latin typeface="Dotum" panose="020B0600000101010101" pitchFamily="34" charset="-127"/>
                <a:ea typeface="Dotum" panose="020B0600000101010101" pitchFamily="34" charset="-127"/>
              </a:rPr>
              <a:t>ι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</a:rPr>
              <a:t> καμ</a:t>
            </a:r>
            <a:r>
              <a:rPr lang="el-GR" sz="1800" dirty="0">
                <a:latin typeface="Dotum" panose="020B0600000101010101" pitchFamily="34" charset="-127"/>
                <a:ea typeface="Dotum" panose="020B0600000101010101" pitchFamily="34" charset="-127"/>
              </a:rPr>
              <a:t>ία 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</a:rPr>
              <a:t>σχέση μ</a:t>
            </a:r>
            <a:r>
              <a:rPr lang="el-GR" sz="1800" dirty="0">
                <a:latin typeface="Dotum" panose="020B0600000101010101" pitchFamily="34" charset="-127"/>
                <a:ea typeface="Dotum" panose="020B0600000101010101" pitchFamily="34" charset="-127"/>
              </a:rPr>
              <a:t>ε 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</a:rPr>
              <a:t> τ</a:t>
            </a:r>
            <a:r>
              <a:rPr lang="el-GR" sz="1800" dirty="0">
                <a:latin typeface="Dotum" panose="020B0600000101010101" pitchFamily="34" charset="-127"/>
                <a:ea typeface="Dotum" panose="020B0600000101010101" pitchFamily="34" charset="-127"/>
              </a:rPr>
              <a:t>ην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</a:rPr>
              <a:t> αρ</a:t>
            </a:r>
            <a:r>
              <a:rPr lang="el-GR" sz="1800" dirty="0">
                <a:latin typeface="Dotum" panose="020B0600000101010101" pitchFamily="34" charset="-127"/>
                <a:ea typeface="Dotum" panose="020B0600000101010101" pitchFamily="34" charset="-127"/>
              </a:rPr>
              <a:t>χι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</a:rPr>
              <a:t>κ</a:t>
            </a:r>
            <a:r>
              <a:rPr lang="el-GR" sz="1800" dirty="0">
                <a:latin typeface="Dotum" panose="020B0600000101010101" pitchFamily="34" charset="-127"/>
                <a:ea typeface="Dotum" panose="020B0600000101010101" pitchFamily="34" charset="-127"/>
              </a:rPr>
              <a:t>ή.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</a:rPr>
              <a:t> Αυτό σημαί</a:t>
            </a:r>
            <a:r>
              <a:rPr lang="el-GR" sz="1800" dirty="0">
                <a:latin typeface="Dotum" panose="020B0600000101010101" pitchFamily="34" charset="-127"/>
                <a:ea typeface="Dotum" panose="020B0600000101010101" pitchFamily="34" charset="-127"/>
              </a:rPr>
              <a:t>νει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</a:rPr>
              <a:t> ότ</a:t>
            </a:r>
            <a:r>
              <a:rPr lang="el-GR" sz="1800" dirty="0">
                <a:latin typeface="Dotum" panose="020B0600000101010101" pitchFamily="34" charset="-127"/>
                <a:ea typeface="Dotum" panose="020B0600000101010101" pitchFamily="34" charset="-127"/>
              </a:rPr>
              <a:t>ι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</a:rPr>
              <a:t> η λέξη ά</a:t>
            </a:r>
            <a:r>
              <a:rPr lang="el-GR" sz="1800" dirty="0" err="1">
                <a:latin typeface="Dotum" panose="020B0600000101010101" pitchFamily="34" charset="-127"/>
                <a:ea typeface="Dotum" panose="020B0600000101010101" pitchFamily="34" charset="-127"/>
              </a:rPr>
              <a:t>λλαξε</a:t>
            </a:r>
            <a:r>
              <a:rPr lang="el-GR" sz="1800" dirty="0">
                <a:latin typeface="Dotum" panose="020B0600000101010101" pitchFamily="34" charset="-127"/>
                <a:ea typeface="Dotum" panose="020B0600000101010101" pitchFamily="34" charset="-127"/>
              </a:rPr>
              <a:t>, καθώς την έλεγε ο ένας στο αυτί του άλλου (σπασμένο τηλέφωνο)</a:t>
            </a:r>
            <a:r>
              <a:rPr lang="en-US" sz="1800" dirty="0">
                <a:latin typeface="Dotum" panose="020B0600000101010101" pitchFamily="34" charset="-127"/>
                <a:ea typeface="Dotum" panose="020B0600000101010101" pitchFamily="34" charset="-127"/>
              </a:rPr>
              <a:t>.</a:t>
            </a:r>
          </a:p>
          <a:p>
            <a:pPr marL="630936" lvl="3" indent="0">
              <a:spcBef>
                <a:spcPts val="0"/>
              </a:spcBef>
              <a:buClr>
                <a:schemeClr val="accent3"/>
              </a:buClr>
              <a:buNone/>
            </a:pPr>
            <a:endParaRPr lang="el-GR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>
              <a:buNone/>
            </a:pPr>
            <a:endParaRPr lang="el-GR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87288" y="620688"/>
            <a:ext cx="8291264" cy="7233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800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+mj-ea"/>
                <a:cs typeface="Arial" pitchFamily="34" charset="0"/>
              </a:rPr>
              <a:t> Το σπασμένο τηλέφωνο</a:t>
            </a:r>
          </a:p>
        </p:txBody>
      </p:sp>
      <p:pic>
        <p:nvPicPr>
          <p:cNvPr id="11" name="Picture 2" descr="Τα «Παραδοσιακή παιχνίδια» της Γρίβας ! | ...η εφημερίδα της Γρίβας !">
            <a:extLst>
              <a:ext uri="{FF2B5EF4-FFF2-40B4-BE49-F238E27FC236}">
                <a16:creationId xmlns:a16="http://schemas.microsoft.com/office/drawing/2014/main" id="{6CE07ED0-32E3-4046-974B-DE8CBE786D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"/>
          <a:stretch/>
        </p:blipFill>
        <p:spPr bwMode="auto">
          <a:xfrm>
            <a:off x="4772609" y="2152831"/>
            <a:ext cx="4157879" cy="2552338"/>
          </a:xfrm>
          <a:prstGeom prst="rect">
            <a:avLst/>
          </a:prstGeom>
          <a:noFill/>
          <a:ln w="76200">
            <a:solidFill>
              <a:srgbClr val="FFC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5E6D384-D6C7-43E1-8838-25AA6908B6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05619"/>
            <a:ext cx="2257143" cy="3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706150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16854"/>
            <a:ext cx="5148752" cy="6021288"/>
          </a:xfrm>
        </p:spPr>
        <p:txBody>
          <a:bodyPr>
            <a:normAutofit lnSpcReduction="10000"/>
          </a:bodyPr>
          <a:lstStyle/>
          <a:p>
            <a:pPr marL="0" indent="0">
              <a:buClr>
                <a:schemeClr val="accent3"/>
              </a:buClr>
              <a:buNone/>
            </a:pPr>
            <a:endParaRPr lang="el-GR" sz="1800" b="1" dirty="0">
              <a:solidFill>
                <a:schemeClr val="tx2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630936" lvl="3" indent="0">
              <a:spcBef>
                <a:spcPts val="0"/>
              </a:spcBef>
              <a:buClr>
                <a:schemeClr val="accent3"/>
              </a:buClr>
              <a:buNone/>
            </a:pPr>
            <a:endParaRPr lang="el-GR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859536" lvl="3">
              <a:spcBef>
                <a:spcPts val="0"/>
              </a:spcBef>
              <a:buClr>
                <a:schemeClr val="accent3"/>
              </a:buClr>
              <a:buFont typeface="Courier New" pitchFamily="49" charset="0"/>
              <a:buChar char="o"/>
            </a:pPr>
            <a:r>
              <a:rPr lang="el-GR" sz="1500" dirty="0">
                <a:latin typeface="Dotum" panose="020B0600000101010101" pitchFamily="34" charset="-127"/>
                <a:ea typeface="Dotum" panose="020B0600000101010101" pitchFamily="34" charset="-127"/>
              </a:rPr>
              <a:t>Ένα παιδί παίρνει το ρόλο της αλεπούς και τα υπόλοιπα παιδιά γίνονται κότες.</a:t>
            </a:r>
          </a:p>
          <a:p>
            <a:pPr marL="859536" lvl="3">
              <a:spcBef>
                <a:spcPts val="0"/>
              </a:spcBef>
              <a:buClr>
                <a:schemeClr val="accent3"/>
              </a:buClr>
              <a:buFont typeface="Courier New" pitchFamily="49" charset="0"/>
              <a:buChar char="o"/>
            </a:pPr>
            <a:endParaRPr lang="el-GR" sz="1500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859536" lvl="3">
              <a:spcBef>
                <a:spcPts val="0"/>
              </a:spcBef>
              <a:buClr>
                <a:schemeClr val="accent3"/>
              </a:buClr>
              <a:buFont typeface="Courier New" pitchFamily="49" charset="0"/>
              <a:buChar char="o"/>
            </a:pPr>
            <a:r>
              <a:rPr lang="el-GR" sz="1500" dirty="0">
                <a:latin typeface="Dotum" panose="020B0600000101010101" pitchFamily="34" charset="-127"/>
                <a:ea typeface="Dotum" panose="020B0600000101010101" pitchFamily="34" charset="-127"/>
              </a:rPr>
              <a:t>Η αλεπού στέκεται απέναντι από τις κότες και ο διάλογος αρχίζει, Οι κότες λένε</a:t>
            </a:r>
            <a:r>
              <a:rPr lang="en-US" sz="1500" dirty="0">
                <a:latin typeface="Dotum" panose="020B0600000101010101" pitchFamily="34" charset="-127"/>
                <a:ea typeface="Dotum" panose="020B0600000101010101" pitchFamily="34" charset="-127"/>
              </a:rPr>
              <a:t>:</a:t>
            </a:r>
            <a:endParaRPr lang="el-GR" sz="1500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630936" lvl="3" indent="0">
              <a:spcBef>
                <a:spcPts val="0"/>
              </a:spcBef>
              <a:buClr>
                <a:schemeClr val="accent3"/>
              </a:buClr>
              <a:buNone/>
            </a:pPr>
            <a:endParaRPr lang="el-GR" sz="1500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916686" lvl="3" indent="-285750">
              <a:spcBef>
                <a:spcPts val="0"/>
              </a:spcBef>
              <a:buClr>
                <a:schemeClr val="accent3"/>
              </a:buClr>
              <a:buFont typeface="Courier New" panose="02070309020205020404" pitchFamily="49" charset="0"/>
              <a:buChar char="o"/>
            </a:pPr>
            <a:r>
              <a:rPr lang="el-GR" sz="1500" dirty="0">
                <a:latin typeface="Dotum" panose="020B0600000101010101" pitchFamily="34" charset="-127"/>
                <a:ea typeface="Dotum" panose="020B0600000101010101" pitchFamily="34" charset="-127"/>
              </a:rPr>
              <a:t>Αλεπού, αλεπού τι ώρα είναι;</a:t>
            </a:r>
          </a:p>
          <a:p>
            <a:pPr marL="630936" lvl="3" indent="0">
              <a:spcBef>
                <a:spcPts val="0"/>
              </a:spcBef>
              <a:buClr>
                <a:schemeClr val="accent3"/>
              </a:buClr>
              <a:buNone/>
            </a:pPr>
            <a:endParaRPr lang="el-GR" sz="1500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916686" lvl="3" indent="-285750">
              <a:spcBef>
                <a:spcPts val="0"/>
              </a:spcBef>
              <a:buClr>
                <a:schemeClr val="accent3"/>
              </a:buClr>
              <a:buFont typeface="Courier New" panose="02070309020205020404" pitchFamily="49" charset="0"/>
              <a:buChar char="o"/>
            </a:pPr>
            <a:r>
              <a:rPr lang="el-GR" sz="1500" dirty="0">
                <a:latin typeface="Dotum" panose="020B0600000101010101" pitchFamily="34" charset="-127"/>
                <a:ea typeface="Dotum" panose="020B0600000101010101" pitchFamily="34" charset="-127"/>
              </a:rPr>
              <a:t>Η αλεπού απαντά</a:t>
            </a:r>
            <a:r>
              <a:rPr lang="en-US" sz="1500" dirty="0">
                <a:latin typeface="Dotum" panose="020B0600000101010101" pitchFamily="34" charset="-127"/>
                <a:ea typeface="Dotum" panose="020B0600000101010101" pitchFamily="34" charset="-127"/>
              </a:rPr>
              <a:t>:</a:t>
            </a:r>
            <a:r>
              <a:rPr lang="el-GR" sz="1500" dirty="0">
                <a:latin typeface="Dotum" panose="020B0600000101010101" pitchFamily="34" charset="-127"/>
                <a:ea typeface="Dotum" panose="020B0600000101010101" pitchFamily="34" charset="-127"/>
              </a:rPr>
              <a:t> </a:t>
            </a:r>
            <a:endParaRPr lang="en-US" sz="1500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916686" lvl="3" indent="-285750">
              <a:spcBef>
                <a:spcPts val="0"/>
              </a:spcBef>
              <a:buClr>
                <a:schemeClr val="accent3"/>
              </a:buClr>
              <a:buFont typeface="Courier New" panose="02070309020205020404" pitchFamily="49" charset="0"/>
              <a:buChar char="o"/>
            </a:pPr>
            <a:endParaRPr lang="en-US" sz="1500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916686" lvl="3" indent="-285750">
              <a:spcBef>
                <a:spcPts val="0"/>
              </a:spcBef>
              <a:buClr>
                <a:schemeClr val="accent3"/>
              </a:buClr>
              <a:buFont typeface="Courier New" panose="02070309020205020404" pitchFamily="49" charset="0"/>
              <a:buChar char="o"/>
            </a:pPr>
            <a:r>
              <a:rPr lang="el-GR" sz="1500" dirty="0">
                <a:latin typeface="Dotum" panose="020B0600000101010101" pitchFamily="34" charset="-127"/>
                <a:ea typeface="Dotum" panose="020B0600000101010101" pitchFamily="34" charset="-127"/>
              </a:rPr>
              <a:t>Μια ώρα μπρ</a:t>
            </a:r>
            <a:r>
              <a:rPr lang="en-US" sz="1500" dirty="0">
                <a:latin typeface="Dotum" panose="020B0600000101010101" pitchFamily="34" charset="-127"/>
                <a:ea typeface="Dotum" panose="020B0600000101010101" pitchFamily="34" charset="-127"/>
              </a:rPr>
              <a:t>o</a:t>
            </a:r>
            <a:r>
              <a:rPr lang="el-GR" sz="1500" dirty="0">
                <a:latin typeface="Dotum" panose="020B0600000101010101" pitchFamily="34" charset="-127"/>
                <a:ea typeface="Dotum" panose="020B0600000101010101" pitchFamily="34" charset="-127"/>
              </a:rPr>
              <a:t>στά και οι κότες κάνουν       ένα βήμα μπροστά και πλησιάζουν την αλεπού.</a:t>
            </a:r>
          </a:p>
          <a:p>
            <a:pPr marL="630936" lvl="3" indent="0">
              <a:spcBef>
                <a:spcPts val="0"/>
              </a:spcBef>
              <a:buClr>
                <a:schemeClr val="accent3"/>
              </a:buClr>
              <a:buNone/>
            </a:pPr>
            <a:endParaRPr lang="el-GR" sz="1500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916686" lvl="3" indent="-285750">
              <a:spcBef>
                <a:spcPts val="0"/>
              </a:spcBef>
              <a:buClr>
                <a:schemeClr val="accent3"/>
              </a:buClr>
              <a:buFont typeface="Courier New" panose="02070309020205020404" pitchFamily="49" charset="0"/>
              <a:buChar char="o"/>
            </a:pPr>
            <a:r>
              <a:rPr lang="el-GR" sz="1500" dirty="0">
                <a:latin typeface="Dotum" panose="020B0600000101010101" pitchFamily="34" charset="-127"/>
                <a:ea typeface="Dotum" panose="020B0600000101010101" pitchFamily="34" charset="-127"/>
              </a:rPr>
              <a:t>Αλεπού αλεπού τι ώρα είναι; </a:t>
            </a:r>
          </a:p>
          <a:p>
            <a:pPr marL="630936" lvl="3" indent="0">
              <a:spcBef>
                <a:spcPts val="0"/>
              </a:spcBef>
              <a:buClr>
                <a:schemeClr val="accent3"/>
              </a:buClr>
              <a:buNone/>
            </a:pPr>
            <a:endParaRPr lang="el-GR" sz="1500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916686" lvl="3" indent="-285750">
              <a:spcBef>
                <a:spcPts val="0"/>
              </a:spcBef>
              <a:buClr>
                <a:schemeClr val="accent3"/>
              </a:buClr>
              <a:buFont typeface="Courier New" panose="02070309020205020404" pitchFamily="49" charset="0"/>
              <a:buChar char="o"/>
            </a:pPr>
            <a:r>
              <a:rPr lang="el-GR" sz="1500" dirty="0">
                <a:latin typeface="Dotum" panose="020B0600000101010101" pitchFamily="34" charset="-127"/>
                <a:ea typeface="Dotum" panose="020B0600000101010101" pitchFamily="34" charset="-127"/>
              </a:rPr>
              <a:t>Τρεις ώρες μπροστά. Και οι κότες κάνουν τρία βήματα προς τα εμπρός.</a:t>
            </a:r>
          </a:p>
          <a:p>
            <a:pPr marL="630936" lvl="3" indent="0">
              <a:spcBef>
                <a:spcPts val="0"/>
              </a:spcBef>
              <a:buClr>
                <a:schemeClr val="accent3"/>
              </a:buClr>
              <a:buNone/>
            </a:pPr>
            <a:endParaRPr lang="el-GR" sz="1500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859536" lvl="3">
              <a:spcBef>
                <a:spcPts val="0"/>
              </a:spcBef>
              <a:buClr>
                <a:schemeClr val="accent3"/>
              </a:buClr>
              <a:buFont typeface="Courier New" pitchFamily="49" charset="0"/>
              <a:buChar char="o"/>
            </a:pPr>
            <a:endParaRPr lang="el-GR" sz="1500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859536" lvl="3">
              <a:spcBef>
                <a:spcPts val="0"/>
              </a:spcBef>
              <a:buClr>
                <a:schemeClr val="accent3"/>
              </a:buClr>
              <a:buFont typeface="Courier New" pitchFamily="49" charset="0"/>
              <a:buChar char="o"/>
            </a:pPr>
            <a:r>
              <a:rPr lang="el-GR" sz="1500" dirty="0">
                <a:latin typeface="Dotum" panose="020B0600000101010101" pitchFamily="34" charset="-127"/>
                <a:ea typeface="Dotum" panose="020B0600000101010101" pitchFamily="34" charset="-127"/>
              </a:rPr>
              <a:t>Όταν φτάσουν οι κότες την αλεπού, την κτυπούν στην πλάτη (παιδιά) και τρέχουν προς τα πίσω. Η αλεπού κυνηγά τις κότες και όποια πιάσει, γίνεται αλεπού.</a:t>
            </a:r>
          </a:p>
          <a:p>
            <a:pPr marL="859536" lvl="3">
              <a:spcBef>
                <a:spcPts val="0"/>
              </a:spcBef>
              <a:buClr>
                <a:schemeClr val="accent3"/>
              </a:buClr>
              <a:buFont typeface="Courier New" pitchFamily="49" charset="0"/>
              <a:buChar char="o"/>
            </a:pPr>
            <a:endParaRPr lang="el-GR" sz="1500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916686" lvl="3" indent="-285750">
              <a:spcBef>
                <a:spcPts val="0"/>
              </a:spcBef>
              <a:buClr>
                <a:schemeClr val="accent3"/>
              </a:buClr>
              <a:buFont typeface="Courier New" panose="02070309020205020404" pitchFamily="49" charset="0"/>
              <a:buChar char="o"/>
            </a:pPr>
            <a:endParaRPr lang="el-GR" sz="1500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859536" lvl="3">
              <a:spcBef>
                <a:spcPts val="0"/>
              </a:spcBef>
              <a:buClr>
                <a:schemeClr val="accent3"/>
              </a:buClr>
              <a:buFont typeface="Courier New" pitchFamily="49" charset="0"/>
              <a:buChar char="o"/>
            </a:pPr>
            <a:endParaRPr lang="el-GR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859536" lvl="3">
              <a:spcBef>
                <a:spcPts val="0"/>
              </a:spcBef>
              <a:buClr>
                <a:schemeClr val="accent3"/>
              </a:buClr>
              <a:buFont typeface="Courier New" pitchFamily="49" charset="0"/>
              <a:buChar char="o"/>
            </a:pPr>
            <a:endParaRPr lang="el-GR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>
              <a:buNone/>
            </a:pPr>
            <a:endParaRPr lang="el-GR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31360" y="119858"/>
            <a:ext cx="8291264" cy="7233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strike="noStrike" kern="1200" cap="none" spc="0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+mj-ea"/>
                <a:cs typeface="Arial" pitchFamily="34" charset="0"/>
              </a:rPr>
              <a:t> Η </a:t>
            </a:r>
            <a:r>
              <a:rPr lang="el-GR" sz="4400">
                <a:solidFill>
                  <a:schemeClr val="accent3"/>
                </a:solidFill>
                <a:ea typeface="+mj-ea"/>
                <a:cs typeface="Arial" pitchFamily="34" charset="0"/>
              </a:rPr>
              <a:t>αλεπού και οι κότες</a:t>
            </a:r>
            <a:endParaRPr kumimoji="0" lang="el-GR" sz="4400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ea typeface="+mj-ea"/>
              <a:cs typeface="Arial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25FAA42-A444-4EE1-9EB0-891DABDA5B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9073" y="6505619"/>
            <a:ext cx="2257143" cy="35238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1490C55-6C50-4987-BBD1-CA92098DE4D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5940" y="1149155"/>
            <a:ext cx="3286684" cy="2797790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</p:pic>
      <p:pic>
        <p:nvPicPr>
          <p:cNvPr id="1026" name="Picture 2" descr="συνδετήρας Στοκ Εικονογραφήσεις, Vectors, &amp; Clipart – (1,015,192 ...">
            <a:extLst>
              <a:ext uri="{FF2B5EF4-FFF2-40B4-BE49-F238E27FC236}">
                <a16:creationId xmlns:a16="http://schemas.microsoft.com/office/drawing/2014/main" id="{240B9610-3837-4819-B149-EDEFD33F8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171" y="4361584"/>
            <a:ext cx="1420258" cy="17804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συνδετήρας Στοκ Εικονογραφήσεις, Vectors, &amp; Clipart – (1,015,192 ...">
            <a:extLst>
              <a:ext uri="{FF2B5EF4-FFF2-40B4-BE49-F238E27FC236}">
                <a16:creationId xmlns:a16="http://schemas.microsoft.com/office/drawing/2014/main" id="{FF483F7B-4043-4193-930F-79DCF2E9D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02366" y="4361584"/>
            <a:ext cx="1420258" cy="17804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30375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5"/>
            <a:ext cx="4752528" cy="54500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>
              <a:buClr>
                <a:schemeClr val="accent3"/>
              </a:buClr>
              <a:buFont typeface="Courier New" pitchFamily="49" charset="0"/>
              <a:buChar char="o"/>
            </a:pPr>
            <a:r>
              <a:rPr lang="el-GR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Ένα παιδί γίνεται ο βασιλιάς. Τα υπόλοιπα παιδιά αποφασίζουν ένα επάγγελμα</a:t>
            </a:r>
            <a:r>
              <a:rPr lang="en-US" dirty="0">
                <a:latin typeface="Dotum" panose="020B0600000101010101" pitchFamily="34" charset="-127"/>
                <a:ea typeface="Dotum" panose="020B0600000101010101" pitchFamily="34" charset="-127"/>
              </a:rPr>
              <a:t> </a:t>
            </a:r>
            <a:r>
              <a:rPr lang="el-GR" dirty="0">
                <a:latin typeface="Dotum" panose="020B0600000101010101" pitchFamily="34" charset="-127"/>
                <a:ea typeface="Dotum" panose="020B0600000101010101" pitchFamily="34" charset="-127"/>
              </a:rPr>
              <a:t>για να μιμηθούν , </a:t>
            </a:r>
            <a:r>
              <a:rPr lang="el-GR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πηγαίνουν στο βασιλιά και λένε:</a:t>
            </a:r>
          </a:p>
          <a:p>
            <a:pPr>
              <a:buNone/>
            </a:pPr>
            <a:r>
              <a:rPr lang="el-GR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- Γέρο γέρο βασιλιά με τα δώδεκα σπαθιά θέλουμε δουλειά!</a:t>
            </a:r>
          </a:p>
          <a:p>
            <a:pPr>
              <a:buFontTx/>
              <a:buChar char="-"/>
            </a:pPr>
            <a:r>
              <a:rPr lang="el-GR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Σαν τι δουλειά;</a:t>
            </a:r>
          </a:p>
          <a:p>
            <a:pPr>
              <a:buFontTx/>
              <a:buChar char="-"/>
            </a:pPr>
            <a:r>
              <a:rPr lang="el-GR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Σαν κι’ αυτή που βλέπεις!</a:t>
            </a:r>
          </a:p>
          <a:p>
            <a:pPr>
              <a:buClr>
                <a:schemeClr val="accent3"/>
              </a:buClr>
              <a:buFont typeface="Courier New" pitchFamily="49" charset="0"/>
              <a:buChar char="o"/>
            </a:pPr>
            <a:r>
              <a:rPr lang="el-GR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Τα παιδιά μιμούνται τη δουλειά εκείνη και ο βασιλιά πρέπει να μαντέψει. Αν ο βασιλιάς το βρει τότε φωνάζει και κυνηγάει ένα παιδιά που θα γίνει βασιλιάς. Αν δεν το βρει τότε </a:t>
            </a:r>
            <a:r>
              <a:rPr lang="el-GR" dirty="0">
                <a:latin typeface="Dotum" panose="020B0600000101010101" pitchFamily="34" charset="-127"/>
                <a:ea typeface="Dotum" panose="020B0600000101010101" pitchFamily="34" charset="-127"/>
              </a:rPr>
              <a:t>γίνεται ξανά</a:t>
            </a:r>
            <a:r>
              <a:rPr lang="el-GR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 βασιλιάς. 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6368" y="476672"/>
            <a:ext cx="8291264" cy="7233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5400" strike="noStrike" kern="1200" cap="none" spc="0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+mj-ea"/>
                <a:cs typeface="Arial" pitchFamily="34" charset="0"/>
              </a:rPr>
              <a:t> Ο Βασιλιάς</a:t>
            </a:r>
            <a:endParaRPr kumimoji="0" lang="el-GR" sz="5400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ea typeface="+mj-ea"/>
              <a:cs typeface="Arial" pitchFamily="34" charset="0"/>
            </a:endParaRPr>
          </a:p>
        </p:txBody>
      </p:sp>
      <p:pic>
        <p:nvPicPr>
          <p:cNvPr id="1026" name="Picture 2" descr="free queen clipart | Clip art, Queen clipart, Queen art">
            <a:extLst>
              <a:ext uri="{FF2B5EF4-FFF2-40B4-BE49-F238E27FC236}">
                <a16:creationId xmlns:a16="http://schemas.microsoft.com/office/drawing/2014/main" id="{C6DB6B7F-5D01-4FEF-8BE7-07F0971EA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2120" y="1772816"/>
            <a:ext cx="2880320" cy="4404159"/>
          </a:xfrm>
          <a:prstGeom prst="rect">
            <a:avLst/>
          </a:prstGeom>
          <a:noFill/>
          <a:ln w="76200">
            <a:solidFill>
              <a:srgbClr val="FFC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4814318-DC58-4E6C-B378-88C4CE0CBC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320" y="6502822"/>
            <a:ext cx="2257143" cy="352381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Theme10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379</Words>
  <Application>Microsoft Office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Dotum</vt:lpstr>
      <vt:lpstr>Arial</vt:lpstr>
      <vt:lpstr>Calibri</vt:lpstr>
      <vt:lpstr>Courier New</vt:lpstr>
      <vt:lpstr>Segoe Print</vt:lpstr>
      <vt:lpstr>Theme10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</dc:creator>
  <cp:lastModifiedBy>Μαρία Χριστοδούλου</cp:lastModifiedBy>
  <cp:revision>15</cp:revision>
  <dcterms:created xsi:type="dcterms:W3CDTF">2020-05-28T15:03:57Z</dcterms:created>
  <dcterms:modified xsi:type="dcterms:W3CDTF">2020-06-01T10:45:35Z</dcterms:modified>
</cp:coreProperties>
</file>