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1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/4sFK/TBBzFW5IYG2Q+NLQ==" hashData="IX4A3OlHd/5BXgZKZBdY6ZnfdfNJsbIXl+LPg3jzrknPj/tJ31fEkj3U6vGcf+UjPredglqgGvH/JTED1zC06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728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50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63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56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0428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44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04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5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5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7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9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018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2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019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519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0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3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  <p:sldLayoutId id="2147484025" r:id="rId13"/>
    <p:sldLayoutId id="2147484026" r:id="rId14"/>
    <p:sldLayoutId id="2147484027" r:id="rId15"/>
    <p:sldLayoutId id="21474840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52650-AB85-4DFC-93C7-0D6694FE0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659" y="-757767"/>
            <a:ext cx="9398000" cy="1515533"/>
          </a:xfrm>
        </p:spPr>
        <p:txBody>
          <a:bodyPr/>
          <a:lstStyle/>
          <a:p>
            <a:pPr algn="ctr"/>
            <a:r>
              <a:rPr lang="el-GR" sz="3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Παρατήρησε τον πίνακα! Βρες πόσα είναι</a:t>
            </a:r>
            <a:r>
              <a:rPr lang="en-US" sz="3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E157E-501D-499E-A3A3-76EEFEF25992}"/>
              </a:ext>
            </a:extLst>
          </p:cNvPr>
          <p:cNvSpPr txBox="1"/>
          <p:nvPr/>
        </p:nvSpPr>
        <p:spPr>
          <a:xfrm>
            <a:off x="6546272" y="831948"/>
            <a:ext cx="4786745" cy="5539978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/>
              <a:t>Μέτρησε και γράψε στο κουτί πόσα είναι</a:t>
            </a:r>
            <a:r>
              <a:rPr lang="en-US" dirty="0"/>
              <a:t>:</a:t>
            </a:r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r>
              <a:rPr lang="el-GR" sz="2000" dirty="0"/>
              <a:t>Οι                         είναι  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sz="2000" dirty="0"/>
              <a:t>Τα                         είναι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sz="2000" dirty="0"/>
              <a:t>Τα</a:t>
            </a:r>
            <a:r>
              <a:rPr lang="el-GR" dirty="0"/>
              <a:t>                          </a:t>
            </a:r>
            <a:r>
              <a:rPr lang="el-GR" sz="2000" dirty="0"/>
              <a:t>είναι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sz="2000" dirty="0"/>
              <a:t>Τ</a:t>
            </a:r>
            <a:r>
              <a:rPr lang="el-CY" sz="2000" dirty="0"/>
              <a:t>α                        είναι</a:t>
            </a:r>
            <a:endParaRPr lang="en-US" sz="2000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216136-F4CB-4B09-AA41-718A52F1361B}"/>
              </a:ext>
            </a:extLst>
          </p:cNvPr>
          <p:cNvSpPr txBox="1"/>
          <p:nvPr/>
        </p:nvSpPr>
        <p:spPr>
          <a:xfrm>
            <a:off x="9613902" y="1322307"/>
            <a:ext cx="927100" cy="10477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0752A1-967A-4E34-9659-958FE92ED0FA}"/>
              </a:ext>
            </a:extLst>
          </p:cNvPr>
          <p:cNvSpPr txBox="1"/>
          <p:nvPr/>
        </p:nvSpPr>
        <p:spPr>
          <a:xfrm>
            <a:off x="9613902" y="2554211"/>
            <a:ext cx="927100" cy="10477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56521E-6EB6-4D04-8E07-7C6CB422B9E8}"/>
              </a:ext>
            </a:extLst>
          </p:cNvPr>
          <p:cNvSpPr txBox="1"/>
          <p:nvPr/>
        </p:nvSpPr>
        <p:spPr>
          <a:xfrm>
            <a:off x="9613902" y="3807094"/>
            <a:ext cx="927100" cy="10477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CBD8C867-E0BB-4350-9A53-E8ABA5D8D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10" y="6446105"/>
            <a:ext cx="3574468" cy="3159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l-GR" altLang="en-US" sz="1200" dirty="0">
                <a:latin typeface="Calibri" panose="020F0502020204030204" pitchFamily="34" charset="0"/>
              </a:rPr>
              <a:t>Δ’ Δημόσιο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Νηπιαγωγείο Λατσιών  (ΜΧ)  2020 - 2021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BF9ECD8-0D44-438A-8233-C6F3DDDF8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222" y="831949"/>
            <a:ext cx="5698538" cy="553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BD256E14-4908-4984-904D-FAFD7A5050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14114" y="1739131"/>
            <a:ext cx="957905" cy="84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6179EA59-7942-4677-81D5-2D0D9C74F8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52044" y="3002508"/>
            <a:ext cx="1312457" cy="59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C3FA09F2-2340-4C9D-BC85-DA063491C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53780" y="3908866"/>
            <a:ext cx="1108984" cy="107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44672CB-F00D-482C-B0A3-53DF1423A991}"/>
              </a:ext>
            </a:extLst>
          </p:cNvPr>
          <p:cNvSpPr txBox="1"/>
          <p:nvPr/>
        </p:nvSpPr>
        <p:spPr>
          <a:xfrm>
            <a:off x="9613902" y="5095221"/>
            <a:ext cx="927100" cy="10477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 descr="Βάζα">
            <a:extLst>
              <a:ext uri="{FF2B5EF4-FFF2-40B4-BE49-F238E27FC236}">
                <a16:creationId xmlns:a16="http://schemas.microsoft.com/office/drawing/2014/main" id="{7A98F281-CD02-469E-89EF-72BB3EBCF7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16824" y="5119624"/>
            <a:ext cx="782896" cy="111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6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96E6FBF-C720-4E4B-9CDA-73F0274662AF}"/>
              </a:ext>
            </a:extLst>
          </p:cNvPr>
          <p:cNvSpPr txBox="1"/>
          <p:nvPr/>
        </p:nvSpPr>
        <p:spPr>
          <a:xfrm>
            <a:off x="810137" y="2565507"/>
            <a:ext cx="2733164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46F02-FC05-4CB0-AC5A-AE566979DFBC}"/>
              </a:ext>
            </a:extLst>
          </p:cNvPr>
          <p:cNvSpPr txBox="1"/>
          <p:nvPr/>
        </p:nvSpPr>
        <p:spPr>
          <a:xfrm>
            <a:off x="4619315" y="2600902"/>
            <a:ext cx="2733164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6B4BB1-1C88-47BF-8B13-1A4FA365D699}"/>
              </a:ext>
            </a:extLst>
          </p:cNvPr>
          <p:cNvSpPr txBox="1"/>
          <p:nvPr/>
        </p:nvSpPr>
        <p:spPr>
          <a:xfrm>
            <a:off x="3584066" y="3491581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+</a:t>
            </a:r>
            <a:endParaRPr lang="en-US" sz="4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0DFC04-4E94-44E8-BB7A-2F07F975B37A}"/>
              </a:ext>
            </a:extLst>
          </p:cNvPr>
          <p:cNvSpPr txBox="1"/>
          <p:nvPr/>
        </p:nvSpPr>
        <p:spPr>
          <a:xfrm>
            <a:off x="7460628" y="3430657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=</a:t>
            </a:r>
            <a:endParaRPr lang="en-US" sz="40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295231-EDC8-4E83-921E-685B7CB83760}"/>
              </a:ext>
            </a:extLst>
          </p:cNvPr>
          <p:cNvSpPr txBox="1"/>
          <p:nvPr/>
        </p:nvSpPr>
        <p:spPr>
          <a:xfrm>
            <a:off x="1585010" y="5200201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CA6150-98D3-48CD-AC4B-51FC0DC625D2}"/>
              </a:ext>
            </a:extLst>
          </p:cNvPr>
          <p:cNvSpPr txBox="1"/>
          <p:nvPr/>
        </p:nvSpPr>
        <p:spPr>
          <a:xfrm>
            <a:off x="8362131" y="2634768"/>
            <a:ext cx="3019732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501D21-3E19-472D-A71E-14DBECE74CD8}"/>
              </a:ext>
            </a:extLst>
          </p:cNvPr>
          <p:cNvSpPr txBox="1"/>
          <p:nvPr/>
        </p:nvSpPr>
        <p:spPr>
          <a:xfrm>
            <a:off x="5704229" y="5207252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FFCE49-CC74-42FF-B780-BF79F5F27E9A}"/>
              </a:ext>
            </a:extLst>
          </p:cNvPr>
          <p:cNvSpPr txBox="1"/>
          <p:nvPr/>
        </p:nvSpPr>
        <p:spPr>
          <a:xfrm>
            <a:off x="9478683" y="5207252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268DFE-D209-4D70-9503-6C69474D805F}"/>
              </a:ext>
            </a:extLst>
          </p:cNvPr>
          <p:cNvSpPr txBox="1"/>
          <p:nvPr/>
        </p:nvSpPr>
        <p:spPr>
          <a:xfrm>
            <a:off x="7460628" y="5437268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=</a:t>
            </a:r>
            <a:endParaRPr lang="en-US" sz="40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093E9E-8CEE-478D-8AB5-52C55F2351AB}"/>
              </a:ext>
            </a:extLst>
          </p:cNvPr>
          <p:cNvSpPr txBox="1"/>
          <p:nvPr/>
        </p:nvSpPr>
        <p:spPr>
          <a:xfrm>
            <a:off x="3472237" y="5454201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+</a:t>
            </a:r>
            <a:endParaRPr lang="en-US" sz="4000" b="1" dirty="0"/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BED00C44-238C-4F01-8886-AAFC21A55E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69088" y="1596238"/>
            <a:ext cx="957905" cy="84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>
            <a:extLst>
              <a:ext uri="{FF2B5EF4-FFF2-40B4-BE49-F238E27FC236}">
                <a16:creationId xmlns:a16="http://schemas.microsoft.com/office/drawing/2014/main" id="{BE9D5FF9-A952-462C-9B93-83092DD15E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254701" y="1593658"/>
            <a:ext cx="957905" cy="84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le 1">
            <a:extLst>
              <a:ext uri="{FF2B5EF4-FFF2-40B4-BE49-F238E27FC236}">
                <a16:creationId xmlns:a16="http://schemas.microsoft.com/office/drawing/2014/main" id="{63A20B7F-8994-4CD5-883D-5CA50CDB2687}"/>
              </a:ext>
            </a:extLst>
          </p:cNvPr>
          <p:cNvSpPr txBox="1">
            <a:spLocks/>
          </p:cNvSpPr>
          <p:nvPr/>
        </p:nvSpPr>
        <p:spPr>
          <a:xfrm>
            <a:off x="536141" y="-874211"/>
            <a:ext cx="9398000" cy="1515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40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Λύσε το μαθηματικό πρόβλημα…</a:t>
            </a:r>
            <a:endParaRPr lang="en-US" sz="40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3CFD9923-82BF-457D-A70B-A4A492D027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82634" y="1812032"/>
            <a:ext cx="1312457" cy="59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>
            <a:extLst>
              <a:ext uri="{FF2B5EF4-FFF2-40B4-BE49-F238E27FC236}">
                <a16:creationId xmlns:a16="http://schemas.microsoft.com/office/drawing/2014/main" id="{E0033054-9FE6-4F25-9A9E-AEBF1B7CCE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787938" y="1844957"/>
            <a:ext cx="1312457" cy="59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5F3DE4D-6C52-4BFA-AB9D-57E4C41287E6}"/>
              </a:ext>
            </a:extLst>
          </p:cNvPr>
          <p:cNvSpPr txBox="1"/>
          <p:nvPr/>
        </p:nvSpPr>
        <p:spPr>
          <a:xfrm>
            <a:off x="125265" y="600506"/>
            <a:ext cx="121288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CY" sz="2400" b="1" dirty="0">
                <a:solidFill>
                  <a:srgbClr val="C00000"/>
                </a:solidFill>
              </a:rPr>
              <a:t> Π</a:t>
            </a:r>
            <a:r>
              <a:rPr lang="el-GR" sz="1600" b="1" dirty="0">
                <a:solidFill>
                  <a:srgbClr val="C00000"/>
                </a:solidFill>
              </a:rPr>
              <a:t>όσα είναι τα αυγά και οι λαγοί μαζί</a:t>
            </a:r>
            <a:r>
              <a:rPr lang="en-US" sz="1600" b="1">
                <a:solidFill>
                  <a:srgbClr val="C00000"/>
                </a:solidFill>
              </a:rPr>
              <a:t>;</a:t>
            </a:r>
            <a:endParaRPr lang="el-GR" sz="1600" b="1" dirty="0">
              <a:solidFill>
                <a:srgbClr val="C0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l-GR" sz="1600" b="1" dirty="0">
                <a:solidFill>
                  <a:srgbClr val="C00000"/>
                </a:solidFill>
              </a:rPr>
              <a:t>       </a:t>
            </a:r>
            <a:r>
              <a:rPr lang="el-GR" sz="1600" b="1" dirty="0">
                <a:solidFill>
                  <a:schemeClr val="tx1"/>
                </a:solidFill>
              </a:rPr>
              <a:t>Χρησιμοποίησε δικά σου αντικείμενα πώματα ή παιγνίδια (</a:t>
            </a:r>
            <a:r>
              <a:rPr lang="en-US" sz="1600" b="1" dirty="0">
                <a:solidFill>
                  <a:schemeClr val="tx1"/>
                </a:solidFill>
              </a:rPr>
              <a:t>lego</a:t>
            </a:r>
            <a:r>
              <a:rPr lang="el-GR" sz="1600" b="1" dirty="0">
                <a:solidFill>
                  <a:schemeClr val="tx1"/>
                </a:solidFill>
              </a:rPr>
              <a:t>) για να λύσεις το πρόβλημα.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l-GR" sz="1600" b="1" dirty="0">
                <a:solidFill>
                  <a:srgbClr val="C00000"/>
                </a:solidFill>
              </a:rPr>
              <a:t> </a:t>
            </a:r>
            <a:r>
              <a:rPr lang="el-GR" sz="1600" b="1" dirty="0">
                <a:solidFill>
                  <a:schemeClr val="tx1"/>
                </a:solidFill>
              </a:rPr>
              <a:t>      Ζωγράφισε τη λύση στα μεγάλα κουτιά και γράψε τους αριθμούς στα μικρά. </a:t>
            </a:r>
            <a:endParaRPr lang="en-US" sz="1600" dirty="0"/>
          </a:p>
        </p:txBody>
      </p:sp>
      <p:sp>
        <p:nvSpPr>
          <p:cNvPr id="32" name="Text Box 2">
            <a:extLst>
              <a:ext uri="{FF2B5EF4-FFF2-40B4-BE49-F238E27FC236}">
                <a16:creationId xmlns:a16="http://schemas.microsoft.com/office/drawing/2014/main" id="{95E369DE-CF21-42F7-B8D5-83A8CB8EE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10" y="6446105"/>
            <a:ext cx="3574468" cy="3159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l-GR" altLang="en-US" sz="1200" dirty="0">
                <a:latin typeface="Calibri" panose="020F0502020204030204" pitchFamily="34" charset="0"/>
              </a:rPr>
              <a:t>Δ’ Δημόσιο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Νηπιαγωγείο Λατσιών  (ΜΧ)  2020 - 2021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3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96E6FBF-C720-4E4B-9CDA-73F0274662AF}"/>
              </a:ext>
            </a:extLst>
          </p:cNvPr>
          <p:cNvSpPr txBox="1"/>
          <p:nvPr/>
        </p:nvSpPr>
        <p:spPr>
          <a:xfrm>
            <a:off x="551150" y="2852105"/>
            <a:ext cx="2733164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46F02-FC05-4CB0-AC5A-AE566979DFBC}"/>
              </a:ext>
            </a:extLst>
          </p:cNvPr>
          <p:cNvSpPr txBox="1"/>
          <p:nvPr/>
        </p:nvSpPr>
        <p:spPr>
          <a:xfrm>
            <a:off x="4727464" y="2852104"/>
            <a:ext cx="2733164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6B4BB1-1C88-47BF-8B13-1A4FA365D699}"/>
              </a:ext>
            </a:extLst>
          </p:cNvPr>
          <p:cNvSpPr txBox="1"/>
          <p:nvPr/>
        </p:nvSpPr>
        <p:spPr>
          <a:xfrm>
            <a:off x="3584066" y="3491581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+</a:t>
            </a:r>
            <a:endParaRPr lang="en-US" sz="4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0DFC04-4E94-44E8-BB7A-2F07F975B37A}"/>
              </a:ext>
            </a:extLst>
          </p:cNvPr>
          <p:cNvSpPr txBox="1"/>
          <p:nvPr/>
        </p:nvSpPr>
        <p:spPr>
          <a:xfrm>
            <a:off x="7460628" y="3430657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=</a:t>
            </a:r>
            <a:endParaRPr lang="en-US" sz="40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295231-EDC8-4E83-921E-685B7CB83760}"/>
              </a:ext>
            </a:extLst>
          </p:cNvPr>
          <p:cNvSpPr txBox="1"/>
          <p:nvPr/>
        </p:nvSpPr>
        <p:spPr>
          <a:xfrm>
            <a:off x="1454182" y="5531225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CA6150-98D3-48CD-AC4B-51FC0DC625D2}"/>
              </a:ext>
            </a:extLst>
          </p:cNvPr>
          <p:cNvSpPr txBox="1"/>
          <p:nvPr/>
        </p:nvSpPr>
        <p:spPr>
          <a:xfrm>
            <a:off x="8414498" y="2852104"/>
            <a:ext cx="3019732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501D21-3E19-472D-A71E-14DBECE74CD8}"/>
              </a:ext>
            </a:extLst>
          </p:cNvPr>
          <p:cNvSpPr txBox="1"/>
          <p:nvPr/>
        </p:nvSpPr>
        <p:spPr>
          <a:xfrm>
            <a:off x="5632450" y="5531225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FFCE49-CC74-42FF-B780-BF79F5F27E9A}"/>
              </a:ext>
            </a:extLst>
          </p:cNvPr>
          <p:cNvSpPr txBox="1"/>
          <p:nvPr/>
        </p:nvSpPr>
        <p:spPr>
          <a:xfrm>
            <a:off x="9460814" y="5531225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268DFE-D209-4D70-9503-6C69474D805F}"/>
              </a:ext>
            </a:extLst>
          </p:cNvPr>
          <p:cNvSpPr txBox="1"/>
          <p:nvPr/>
        </p:nvSpPr>
        <p:spPr>
          <a:xfrm>
            <a:off x="7460628" y="5437268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=</a:t>
            </a:r>
            <a:endParaRPr lang="en-US" sz="40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093E9E-8CEE-478D-8AB5-52C55F2351AB}"/>
              </a:ext>
            </a:extLst>
          </p:cNvPr>
          <p:cNvSpPr txBox="1"/>
          <p:nvPr/>
        </p:nvSpPr>
        <p:spPr>
          <a:xfrm>
            <a:off x="3472237" y="5454201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+</a:t>
            </a:r>
            <a:endParaRPr lang="en-US" sz="4000" b="1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3A20B7F-8994-4CD5-883D-5CA50CDB2687}"/>
              </a:ext>
            </a:extLst>
          </p:cNvPr>
          <p:cNvSpPr txBox="1">
            <a:spLocks/>
          </p:cNvSpPr>
          <p:nvPr/>
        </p:nvSpPr>
        <p:spPr>
          <a:xfrm>
            <a:off x="349306" y="-214460"/>
            <a:ext cx="9398000" cy="1515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40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Λύσε το δικό σου μαθηματικό πρόβλημα…</a:t>
            </a:r>
            <a:endParaRPr lang="en-US" sz="40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F3DE4D-6C52-4BFA-AB9D-57E4C41287E6}"/>
              </a:ext>
            </a:extLst>
          </p:cNvPr>
          <p:cNvSpPr txBox="1"/>
          <p:nvPr/>
        </p:nvSpPr>
        <p:spPr>
          <a:xfrm>
            <a:off x="198205" y="1511500"/>
            <a:ext cx="10660296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l-GR" sz="1600" b="1" dirty="0"/>
              <a:t>       Παρατήρησε τον πίνακα και σκέψου το δικό σου πρόβλημα.</a:t>
            </a:r>
          </a:p>
          <a:p>
            <a:pPr algn="l"/>
            <a:r>
              <a:rPr lang="el-GR" sz="1600" b="1" dirty="0">
                <a:solidFill>
                  <a:srgbClr val="C00000"/>
                </a:solidFill>
              </a:rPr>
              <a:t>       </a:t>
            </a:r>
            <a:r>
              <a:rPr lang="el-GR" sz="1600" b="1" dirty="0"/>
              <a:t>Χρησιμοποίησε δικά σου αντικείμενα πώματα ή παιγνίδια (</a:t>
            </a:r>
            <a:r>
              <a:rPr lang="en-US" sz="1600" b="1" dirty="0"/>
              <a:t>lego</a:t>
            </a:r>
            <a:r>
              <a:rPr lang="el-GR" sz="1600" b="1" dirty="0"/>
              <a:t>) για να λύσεις </a:t>
            </a:r>
          </a:p>
          <a:p>
            <a:pPr algn="l"/>
            <a:r>
              <a:rPr lang="el-GR" sz="1600" b="1" dirty="0"/>
              <a:t>            το πρόβλημα.</a:t>
            </a:r>
          </a:p>
          <a:p>
            <a:pPr algn="l"/>
            <a:r>
              <a:rPr lang="el-GR" sz="1600" b="1" dirty="0">
                <a:solidFill>
                  <a:srgbClr val="C00000"/>
                </a:solidFill>
              </a:rPr>
              <a:t> </a:t>
            </a:r>
            <a:r>
              <a:rPr lang="el-GR" sz="1600" b="1" dirty="0"/>
              <a:t>      Ζωγράφισε τη λύση στα μεγάλα κουτιά και γράψε τους αριθμούς στα μικρά. </a:t>
            </a:r>
            <a:endParaRPr lang="en-US" sz="1600" dirty="0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74BF2955-9DD1-4CCD-A52D-F6A5FA1AF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89473" y="100711"/>
            <a:ext cx="2953221" cy="26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2">
            <a:extLst>
              <a:ext uri="{FF2B5EF4-FFF2-40B4-BE49-F238E27FC236}">
                <a16:creationId xmlns:a16="http://schemas.microsoft.com/office/drawing/2014/main" id="{FA4D3322-7EC7-4DD4-B167-D54EBAB95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148" y="6578951"/>
            <a:ext cx="3574468" cy="3159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l-GR" altLang="en-US" sz="1200" dirty="0">
                <a:latin typeface="Calibri" panose="020F0502020204030204" pitchFamily="34" charset="0"/>
              </a:rPr>
              <a:t>Δ’ Δημόσιο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Νηπιαγωγείο Λατσιών  (ΜΧ)  2020 - 2021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81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96E6FBF-C720-4E4B-9CDA-73F0274662AF}"/>
              </a:ext>
            </a:extLst>
          </p:cNvPr>
          <p:cNvSpPr txBox="1"/>
          <p:nvPr/>
        </p:nvSpPr>
        <p:spPr>
          <a:xfrm>
            <a:off x="551150" y="2852105"/>
            <a:ext cx="2733164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46F02-FC05-4CB0-AC5A-AE566979DFBC}"/>
              </a:ext>
            </a:extLst>
          </p:cNvPr>
          <p:cNvSpPr txBox="1"/>
          <p:nvPr/>
        </p:nvSpPr>
        <p:spPr>
          <a:xfrm>
            <a:off x="4727464" y="2852104"/>
            <a:ext cx="2733164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6B4BB1-1C88-47BF-8B13-1A4FA365D699}"/>
              </a:ext>
            </a:extLst>
          </p:cNvPr>
          <p:cNvSpPr txBox="1"/>
          <p:nvPr/>
        </p:nvSpPr>
        <p:spPr>
          <a:xfrm>
            <a:off x="3584066" y="3491581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+</a:t>
            </a:r>
            <a:endParaRPr lang="en-US" sz="4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0DFC04-4E94-44E8-BB7A-2F07F975B37A}"/>
              </a:ext>
            </a:extLst>
          </p:cNvPr>
          <p:cNvSpPr txBox="1"/>
          <p:nvPr/>
        </p:nvSpPr>
        <p:spPr>
          <a:xfrm>
            <a:off x="7460628" y="3430657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=</a:t>
            </a:r>
            <a:endParaRPr lang="en-US" sz="40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295231-EDC8-4E83-921E-685B7CB83760}"/>
              </a:ext>
            </a:extLst>
          </p:cNvPr>
          <p:cNvSpPr txBox="1"/>
          <p:nvPr/>
        </p:nvSpPr>
        <p:spPr>
          <a:xfrm>
            <a:off x="1454182" y="5531225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CA6150-98D3-48CD-AC4B-51FC0DC625D2}"/>
              </a:ext>
            </a:extLst>
          </p:cNvPr>
          <p:cNvSpPr txBox="1"/>
          <p:nvPr/>
        </p:nvSpPr>
        <p:spPr>
          <a:xfrm>
            <a:off x="8414498" y="2852104"/>
            <a:ext cx="3019732" cy="24943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501D21-3E19-472D-A71E-14DBECE74CD8}"/>
              </a:ext>
            </a:extLst>
          </p:cNvPr>
          <p:cNvSpPr txBox="1"/>
          <p:nvPr/>
        </p:nvSpPr>
        <p:spPr>
          <a:xfrm>
            <a:off x="5632450" y="5531225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FFCE49-CC74-42FF-B780-BF79F5F27E9A}"/>
              </a:ext>
            </a:extLst>
          </p:cNvPr>
          <p:cNvSpPr txBox="1"/>
          <p:nvPr/>
        </p:nvSpPr>
        <p:spPr>
          <a:xfrm>
            <a:off x="9460814" y="5531225"/>
            <a:ext cx="927100" cy="10477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268DFE-D209-4D70-9503-6C69474D805F}"/>
              </a:ext>
            </a:extLst>
          </p:cNvPr>
          <p:cNvSpPr txBox="1"/>
          <p:nvPr/>
        </p:nvSpPr>
        <p:spPr>
          <a:xfrm>
            <a:off x="7460628" y="5437268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=</a:t>
            </a:r>
            <a:endParaRPr lang="en-US" sz="40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093E9E-8CEE-478D-8AB5-52C55F2351AB}"/>
              </a:ext>
            </a:extLst>
          </p:cNvPr>
          <p:cNvSpPr txBox="1"/>
          <p:nvPr/>
        </p:nvSpPr>
        <p:spPr>
          <a:xfrm>
            <a:off x="3472237" y="5454201"/>
            <a:ext cx="9271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+</a:t>
            </a:r>
            <a:endParaRPr lang="en-US" sz="4000" b="1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3A20B7F-8994-4CD5-883D-5CA50CDB2687}"/>
              </a:ext>
            </a:extLst>
          </p:cNvPr>
          <p:cNvSpPr txBox="1">
            <a:spLocks/>
          </p:cNvSpPr>
          <p:nvPr/>
        </p:nvSpPr>
        <p:spPr>
          <a:xfrm>
            <a:off x="349306" y="-214460"/>
            <a:ext cx="9398000" cy="1515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40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Λύσε το δικό σου μαθηματικό πρόβλημα…</a:t>
            </a:r>
            <a:endParaRPr lang="en-US" sz="40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F3DE4D-6C52-4BFA-AB9D-57E4C41287E6}"/>
              </a:ext>
            </a:extLst>
          </p:cNvPr>
          <p:cNvSpPr txBox="1"/>
          <p:nvPr/>
        </p:nvSpPr>
        <p:spPr>
          <a:xfrm>
            <a:off x="198205" y="1511500"/>
            <a:ext cx="10660296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l-GR" sz="1600" b="1" dirty="0"/>
              <a:t>       Παρατήρησε τον πίνακα και σκέψου το δικό σου πρόβλημα.</a:t>
            </a:r>
          </a:p>
          <a:p>
            <a:pPr algn="l"/>
            <a:r>
              <a:rPr lang="el-GR" sz="1600" b="1" dirty="0">
                <a:solidFill>
                  <a:srgbClr val="C00000"/>
                </a:solidFill>
              </a:rPr>
              <a:t>       </a:t>
            </a:r>
            <a:r>
              <a:rPr lang="el-GR" sz="1600" b="1" dirty="0"/>
              <a:t>Χρησιμοποίησε δικά σου αντικείμενα πώματα ή παιγνίδια (</a:t>
            </a:r>
            <a:r>
              <a:rPr lang="en-US" sz="1600" b="1" dirty="0"/>
              <a:t>lego</a:t>
            </a:r>
            <a:r>
              <a:rPr lang="el-GR" sz="1600" b="1" dirty="0"/>
              <a:t>) για να λύσεις </a:t>
            </a:r>
          </a:p>
          <a:p>
            <a:pPr algn="l"/>
            <a:r>
              <a:rPr lang="el-GR" sz="1600" b="1" dirty="0"/>
              <a:t>       το πρόβλημα.</a:t>
            </a:r>
          </a:p>
          <a:p>
            <a:pPr algn="l"/>
            <a:r>
              <a:rPr lang="el-GR" sz="1600" b="1" dirty="0">
                <a:solidFill>
                  <a:srgbClr val="C00000"/>
                </a:solidFill>
              </a:rPr>
              <a:t> </a:t>
            </a:r>
            <a:r>
              <a:rPr lang="el-GR" sz="1600" b="1" dirty="0"/>
              <a:t>      Ζωγράφισε τη λύση στα μεγάλα κουτιά και γράψε τους αριθμούς στα μικρά. </a:t>
            </a:r>
            <a:endParaRPr lang="en-US" sz="1600" dirty="0"/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FA4D3322-7EC7-4DD4-B167-D54EBAB95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148" y="6578951"/>
            <a:ext cx="3574468" cy="3159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l-GR" altLang="en-US" sz="1200" dirty="0">
                <a:latin typeface="Calibri" panose="020F0502020204030204" pitchFamily="34" charset="0"/>
              </a:rPr>
              <a:t>Δ’ Δημόσιο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Νηπιαγωγείο Λατσιών  (ΜΧ)  2020 - 2021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439176-E22F-434E-A8B6-6DE873A369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59928" y="279049"/>
            <a:ext cx="3333867" cy="230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28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63A20B7F-8994-4CD5-883D-5CA50CDB2687}"/>
              </a:ext>
            </a:extLst>
          </p:cNvPr>
          <p:cNvSpPr txBox="1">
            <a:spLocks/>
          </p:cNvSpPr>
          <p:nvPr/>
        </p:nvSpPr>
        <p:spPr>
          <a:xfrm>
            <a:off x="207264" y="389222"/>
            <a:ext cx="9398000" cy="1515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CY" sz="9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Καλή επιτυχία</a:t>
            </a:r>
            <a:r>
              <a:rPr lang="el-GR" sz="9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…</a:t>
            </a:r>
            <a:endParaRPr lang="en-US" sz="96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FA4D3322-7EC7-4DD4-B167-D54EBAB95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148" y="6578951"/>
            <a:ext cx="3574468" cy="3159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l-GR" altLang="en-US" sz="1200" dirty="0">
                <a:latin typeface="Calibri" panose="020F0502020204030204" pitchFamily="34" charset="0"/>
              </a:rPr>
              <a:t>Δ’ Δημόσιο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Νηπιαγωγείο Λατσιών  (ΜΧ)  2020 - 2021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Κόκκινο Megaphone εκμετάλλευσης Emoticon Smiley Διανυσματική απεικόνιση -  εικονογραφία από cartoon, smiley: 56551442">
            <a:extLst>
              <a:ext uri="{FF2B5EF4-FFF2-40B4-BE49-F238E27FC236}">
                <a16:creationId xmlns:a16="http://schemas.microsoft.com/office/drawing/2014/main" id="{F0C71697-7EEF-46C6-8992-D1BF86E1E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9431" y="2100115"/>
            <a:ext cx="4283476" cy="428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512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146</TotalTime>
  <Words>242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Trebuchet MS</vt:lpstr>
      <vt:lpstr>Wingdings</vt:lpstr>
      <vt:lpstr>Wingdings 3</vt:lpstr>
      <vt:lpstr>Facet</vt:lpstr>
      <vt:lpstr>Παρατήρησε τον πίνακα! Βρες πόσα είναι;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Παρατηρώ τον πίνακα! Βρες πόσα είναι;</dc:title>
  <dc:creator>Μαρία Χριστοδούλου</dc:creator>
  <cp:lastModifiedBy>Maria Christodoulou</cp:lastModifiedBy>
  <cp:revision>22</cp:revision>
  <dcterms:created xsi:type="dcterms:W3CDTF">2020-04-15T16:35:44Z</dcterms:created>
  <dcterms:modified xsi:type="dcterms:W3CDTF">2021-04-17T16:01:38Z</dcterms:modified>
</cp:coreProperties>
</file>