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5" r:id="rId1"/>
  </p:sldMasterIdLst>
  <p:sldIdLst>
    <p:sldId id="293" r:id="rId2"/>
    <p:sldId id="261" r:id="rId3"/>
    <p:sldId id="260" r:id="rId4"/>
    <p:sldId id="275" r:id="rId5"/>
    <p:sldId id="277" r:id="rId6"/>
    <p:sldId id="292" r:id="rId7"/>
    <p:sldId id="294" r:id="rId8"/>
    <p:sldId id="279" r:id="rId9"/>
    <p:sldId id="280" r:id="rId10"/>
    <p:sldId id="295" r:id="rId11"/>
    <p:sldId id="281" r:id="rId12"/>
    <p:sldId id="282" r:id="rId13"/>
    <p:sldId id="296" r:id="rId14"/>
    <p:sldId id="283" r:id="rId15"/>
    <p:sldId id="284" r:id="rId16"/>
    <p:sldId id="297" r:id="rId17"/>
    <p:sldId id="285" r:id="rId18"/>
    <p:sldId id="286" r:id="rId19"/>
    <p:sldId id="298" r:id="rId20"/>
    <p:sldId id="287" r:id="rId21"/>
    <p:sldId id="288" r:id="rId22"/>
    <p:sldId id="299" r:id="rId23"/>
    <p:sldId id="289" r:id="rId24"/>
    <p:sldId id="290" r:id="rId25"/>
    <p:sldId id="300" r:id="rId26"/>
    <p:sldId id="291" r:id="rId27"/>
    <p:sldId id="301" r:id="rId28"/>
    <p:sldId id="302" r:id="rId29"/>
    <p:sldId id="303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ILxeeVGMBGf3fOu4BBO3FQ==" hashData="rM421A1Zq5vUbOvCdIZwi/vXO6yRTiz3vHWX3D1j70Q6pQQVsTZ1i8jc6txFdhCH1HXQ/Nq6DMJHJF+zGaWNO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3" autoAdjust="0"/>
    <p:restoredTop sz="94660"/>
  </p:normalViewPr>
  <p:slideViewPr>
    <p:cSldViewPr snapToGrid="0">
      <p:cViewPr varScale="1">
        <p:scale>
          <a:sx n="91" d="100"/>
          <a:sy n="91" d="100"/>
        </p:scale>
        <p:origin x="10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0AEEAA22-CCFF-4A04-B647-3A5E8F5EA404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EB2F7EF-08B7-4970-97F0-97137092DFF6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02098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EAA22-CCFF-4A04-B647-3A5E8F5EA404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2F7EF-08B7-4970-97F0-97137092D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906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EAA22-CCFF-4A04-B647-3A5E8F5EA404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2F7EF-08B7-4970-97F0-97137092D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339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EAA22-CCFF-4A04-B647-3A5E8F5EA404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2F7EF-08B7-4970-97F0-97137092DFF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792342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EAA22-CCFF-4A04-B647-3A5E8F5EA404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2F7EF-08B7-4970-97F0-97137092D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156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EAA22-CCFF-4A04-B647-3A5E8F5EA404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2F7EF-08B7-4970-97F0-97137092D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462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EAA22-CCFF-4A04-B647-3A5E8F5EA404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2F7EF-08B7-4970-97F0-97137092D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8639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EAA22-CCFF-4A04-B647-3A5E8F5EA404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2F7EF-08B7-4970-97F0-97137092D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604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EAA22-CCFF-4A04-B647-3A5E8F5EA404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2F7EF-08B7-4970-97F0-97137092D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469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EAA22-CCFF-4A04-B647-3A5E8F5EA404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2F7EF-08B7-4970-97F0-97137092D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180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EAA22-CCFF-4A04-B647-3A5E8F5EA404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2F7EF-08B7-4970-97F0-97137092D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713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EAA22-CCFF-4A04-B647-3A5E8F5EA404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2F7EF-08B7-4970-97F0-97137092D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427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EAA22-CCFF-4A04-B647-3A5E8F5EA404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2F7EF-08B7-4970-97F0-97137092D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227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EAA22-CCFF-4A04-B647-3A5E8F5EA404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2F7EF-08B7-4970-97F0-97137092D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7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EAA22-CCFF-4A04-B647-3A5E8F5EA404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2F7EF-08B7-4970-97F0-97137092D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85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EAA22-CCFF-4A04-B647-3A5E8F5EA404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2F7EF-08B7-4970-97F0-97137092D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61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EAA22-CCFF-4A04-B647-3A5E8F5EA404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2F7EF-08B7-4970-97F0-97137092D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927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0AEEAA22-CCFF-4A04-B647-3A5E8F5EA404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1EB2F7EF-08B7-4970-97F0-97137092D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603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  <p:sldLayoutId id="2147483957" r:id="rId12"/>
    <p:sldLayoutId id="2147483958" r:id="rId13"/>
    <p:sldLayoutId id="2147483959" r:id="rId14"/>
    <p:sldLayoutId id="2147483960" r:id="rId15"/>
    <p:sldLayoutId id="2147483961" r:id="rId16"/>
    <p:sldLayoutId id="214748396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1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6.jpeg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18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slide" Target="slide3.xml"/><Relationship Id="rId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8.jpeg"/><Relationship Id="rId4" Type="http://schemas.openxmlformats.org/officeDocument/2006/relationships/slide" Target="slide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24.xml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2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3.jpeg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6.jpeg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927A4561-BC81-4833-8F67-2018A8512E27}"/>
              </a:ext>
            </a:extLst>
          </p:cNvPr>
          <p:cNvSpPr txBox="1">
            <a:spLocks/>
          </p:cNvSpPr>
          <p:nvPr/>
        </p:nvSpPr>
        <p:spPr>
          <a:xfrm>
            <a:off x="1175213" y="1968737"/>
            <a:ext cx="9841574" cy="264600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6000" b="1">
                <a:latin typeface="Dotum" panose="020B0600000101010101" pitchFamily="34" charset="-127"/>
                <a:ea typeface="Dotum" panose="020B0600000101010101" pitchFamily="34" charset="-127"/>
              </a:rPr>
              <a:t>Παιζω με τους αριθμους</a:t>
            </a:r>
            <a:endParaRPr lang="en-US" sz="6000" b="1" dirty="0"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pic>
        <p:nvPicPr>
          <p:cNvPr id="13" name="Picture 4" descr="Smiling cute cartoon caterpillar with hat decorated by flowers and ...">
            <a:extLst>
              <a:ext uri="{FF2B5EF4-FFF2-40B4-BE49-F238E27FC236}">
                <a16:creationId xmlns:a16="http://schemas.microsoft.com/office/drawing/2014/main" id="{B78B9F50-88A9-41AB-8C3C-1E5CC60B27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14750" y="4205967"/>
            <a:ext cx="4762500" cy="1404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appy Kids Jump Stock Illustrations – 5,878 Happy Kids Jump Stock ...">
            <a:extLst>
              <a:ext uri="{FF2B5EF4-FFF2-40B4-BE49-F238E27FC236}">
                <a16:creationId xmlns:a16="http://schemas.microsoft.com/office/drawing/2014/main" id="{127809FC-961C-4458-8A26-B03F0FA38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92712" y="4269985"/>
            <a:ext cx="1703137" cy="134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Numbers Clipart Images, Stock Photos &amp; Vectors | Shutterstock">
            <a:extLst>
              <a:ext uri="{FF2B5EF4-FFF2-40B4-BE49-F238E27FC236}">
                <a16:creationId xmlns:a16="http://schemas.microsoft.com/office/drawing/2014/main" id="{A07E873A-4CBF-4B6E-85FF-3DF1D7F726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269985"/>
            <a:ext cx="1703136" cy="134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 descr="Έλα να παίξουμε...στο Νηπιαγωγείο!!!: Μαθαίνω την αρίθμηση στο ...">
            <a:extLst>
              <a:ext uri="{FF2B5EF4-FFF2-40B4-BE49-F238E27FC236}">
                <a16:creationId xmlns:a16="http://schemas.microsoft.com/office/drawing/2014/main" id="{3B63C0A4-F82C-4696-B0A9-8EA97F576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113" y="230914"/>
            <a:ext cx="3193774" cy="167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8" descr="Kinder und Zahlen im roten Wagen - Download Kostenlos Vector ...">
            <a:extLst>
              <a:ext uri="{FF2B5EF4-FFF2-40B4-BE49-F238E27FC236}">
                <a16:creationId xmlns:a16="http://schemas.microsoft.com/office/drawing/2014/main" id="{BEA7B85D-A38F-483A-8DEA-73A5FDA72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8736" y="0"/>
            <a:ext cx="2887113" cy="140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 descr="Kids Playing With Big Number Royalty Free Cliparts, Vectors, And ...">
            <a:extLst>
              <a:ext uri="{FF2B5EF4-FFF2-40B4-BE49-F238E27FC236}">
                <a16:creationId xmlns:a16="http://schemas.microsoft.com/office/drawing/2014/main" id="{FDA389E6-4BEE-4391-950D-40ED5BEC1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03136" cy="152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35B522-FD5F-4769-92F4-5D96041BAF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05619"/>
            <a:ext cx="2257143" cy="3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771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00150" y="1009650"/>
            <a:ext cx="6327701" cy="1123712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6000" b="1" dirty="0">
                <a:solidFill>
                  <a:srgbClr val="C000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Δοκίμασε ξανά!</a:t>
            </a:r>
            <a:endParaRPr lang="en-US" sz="6000" b="1" dirty="0">
              <a:solidFill>
                <a:srgbClr val="C00000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3" name="Left Arrow 2">
            <a:hlinkClick r:id="rId2" action="ppaction://hlinksldjump"/>
          </p:cNvPr>
          <p:cNvSpPr/>
          <p:nvPr/>
        </p:nvSpPr>
        <p:spPr>
          <a:xfrm>
            <a:off x="2104656" y="3318451"/>
            <a:ext cx="4518687" cy="1406188"/>
          </a:xfrm>
          <a:prstGeom prst="leftArrow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4000" b="1" u="sng" dirty="0">
                <a:solidFill>
                  <a:srgbClr val="C000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Πήγαινε πίσω! </a:t>
            </a:r>
            <a:endParaRPr lang="en-US" sz="4000" b="1" u="sng" dirty="0">
              <a:solidFill>
                <a:srgbClr val="C00000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pic>
        <p:nvPicPr>
          <p:cNvPr id="4" name="Picture 2" descr="Ce mai face C.L. Baia Mare şi o întrebare pentru C.L. Sighet ...">
            <a:extLst>
              <a:ext uri="{FF2B5EF4-FFF2-40B4-BE49-F238E27FC236}">
                <a16:creationId xmlns:a16="http://schemas.microsoft.com/office/drawing/2014/main" id="{EAD7CC5C-DE63-464E-97C7-27936D876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7366" y="1571506"/>
            <a:ext cx="3084484" cy="28539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617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71525" y="318553"/>
            <a:ext cx="10648950" cy="100012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>
                <a:latin typeface="Dotum" panose="020B0600000101010101" pitchFamily="34" charset="-127"/>
                <a:ea typeface="Dotum" panose="020B0600000101010101" pitchFamily="34" charset="-127"/>
              </a:rPr>
              <a:t>Πόσες μέλισσες πετούν κοντά στα λουλούδια</a:t>
            </a:r>
            <a:r>
              <a:rPr lang="en-US" sz="2800" b="1" dirty="0">
                <a:latin typeface="Dotum" panose="020B0600000101010101" pitchFamily="34" charset="-127"/>
                <a:ea typeface="Dotum" panose="020B0600000101010101" pitchFamily="34" charset="-127"/>
              </a:rPr>
              <a:t>;</a:t>
            </a:r>
          </a:p>
        </p:txBody>
      </p:sp>
      <p:pic>
        <p:nvPicPr>
          <p:cNvPr id="1026" name="Picture 2" descr="Image result for flower clipart | Desenhos de flores, Artesanato e ...">
            <a:extLst>
              <a:ext uri="{FF2B5EF4-FFF2-40B4-BE49-F238E27FC236}">
                <a16:creationId xmlns:a16="http://schemas.microsoft.com/office/drawing/2014/main" id="{0A54AE90-A958-4D45-B54E-F2B9FD9F2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8697" y="3676024"/>
            <a:ext cx="2577548" cy="257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hlinkClick r:id="rId3" action="ppaction://hlinksldjump"/>
            <a:extLst>
              <a:ext uri="{FF2B5EF4-FFF2-40B4-BE49-F238E27FC236}">
                <a16:creationId xmlns:a16="http://schemas.microsoft.com/office/drawing/2014/main" id="{2C68E01B-B2B5-441C-B250-DC4459349EA5}"/>
              </a:ext>
            </a:extLst>
          </p:cNvPr>
          <p:cNvSpPr txBox="1"/>
          <p:nvPr/>
        </p:nvSpPr>
        <p:spPr>
          <a:xfrm>
            <a:off x="5285649" y="1635175"/>
            <a:ext cx="1366053" cy="1477328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9000">
                <a:solidFill>
                  <a:srgbClr val="C00000"/>
                </a:solidFill>
              </a:defRPr>
            </a:lvl1pPr>
          </a:lstStyle>
          <a:p>
            <a:r>
              <a:rPr lang="el-GR" dirty="0"/>
              <a:t>2</a:t>
            </a:r>
            <a:endParaRPr lang="en-US" dirty="0"/>
          </a:p>
        </p:txBody>
      </p:sp>
      <p:sp>
        <p:nvSpPr>
          <p:cNvPr id="35" name="TextBox 34">
            <a:hlinkClick r:id="rId3" action="ppaction://hlinksldjump"/>
            <a:extLst>
              <a:ext uri="{FF2B5EF4-FFF2-40B4-BE49-F238E27FC236}">
                <a16:creationId xmlns:a16="http://schemas.microsoft.com/office/drawing/2014/main" id="{30BEDE86-CB8D-431E-B637-05774992A690}"/>
              </a:ext>
            </a:extLst>
          </p:cNvPr>
          <p:cNvSpPr txBox="1"/>
          <p:nvPr/>
        </p:nvSpPr>
        <p:spPr>
          <a:xfrm>
            <a:off x="1610066" y="1635175"/>
            <a:ext cx="1366053" cy="1477328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9000">
                <a:solidFill>
                  <a:srgbClr val="C00000"/>
                </a:solidFill>
              </a:defRPr>
            </a:lvl1pPr>
          </a:lstStyle>
          <a:p>
            <a:r>
              <a:rPr lang="el-GR" dirty="0"/>
              <a:t>6</a:t>
            </a:r>
            <a:endParaRPr lang="en-US" dirty="0"/>
          </a:p>
        </p:txBody>
      </p:sp>
      <p:pic>
        <p:nvPicPr>
          <p:cNvPr id="36" name="Picture 4" descr="Ladybird Clipart 4000*4000 transprent Png Free Download - Insect ...">
            <a:extLst>
              <a:ext uri="{FF2B5EF4-FFF2-40B4-BE49-F238E27FC236}">
                <a16:creationId xmlns:a16="http://schemas.microsoft.com/office/drawing/2014/main" id="{33AFA519-E4B2-4B34-B1D1-9864FFEB8F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01139" y="3248032"/>
            <a:ext cx="879981" cy="6334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hlinkClick r:id="rId5" action="ppaction://hlinksldjump"/>
            <a:extLst>
              <a:ext uri="{FF2B5EF4-FFF2-40B4-BE49-F238E27FC236}">
                <a16:creationId xmlns:a16="http://schemas.microsoft.com/office/drawing/2014/main" id="{2E53417F-13DF-4DB9-B450-6DB012269966}"/>
              </a:ext>
            </a:extLst>
          </p:cNvPr>
          <p:cNvSpPr txBox="1"/>
          <p:nvPr/>
        </p:nvSpPr>
        <p:spPr>
          <a:xfrm>
            <a:off x="9189376" y="1578314"/>
            <a:ext cx="1366053" cy="1477328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9000">
                <a:solidFill>
                  <a:srgbClr val="C00000"/>
                </a:solidFill>
              </a:defRPr>
            </a:lvl1pPr>
          </a:lstStyle>
          <a:p>
            <a:r>
              <a:rPr lang="el-GR" dirty="0"/>
              <a:t>8</a:t>
            </a:r>
            <a:endParaRPr lang="en-US" dirty="0"/>
          </a:p>
        </p:txBody>
      </p:sp>
      <p:pic>
        <p:nvPicPr>
          <p:cNvPr id="8" name="Picture 4" descr="Ladybird Clipart 4000*4000 transprent Png Free Download - Insect ...">
            <a:extLst>
              <a:ext uri="{FF2B5EF4-FFF2-40B4-BE49-F238E27FC236}">
                <a16:creationId xmlns:a16="http://schemas.microsoft.com/office/drawing/2014/main" id="{0BEE468C-B1CB-42DF-B12A-E17A857497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88817" y="3805124"/>
            <a:ext cx="879981" cy="6334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Ladybird Clipart 4000*4000 transprent Png Free Download - Insect ...">
            <a:extLst>
              <a:ext uri="{FF2B5EF4-FFF2-40B4-BE49-F238E27FC236}">
                <a16:creationId xmlns:a16="http://schemas.microsoft.com/office/drawing/2014/main" id="{93A099C6-1CD9-4F34-A582-59369F9118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4892575" y="3220095"/>
            <a:ext cx="879981" cy="6334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Ladybird Clipart 4000*4000 transprent Png Free Download - Insect ...">
            <a:extLst>
              <a:ext uri="{FF2B5EF4-FFF2-40B4-BE49-F238E27FC236}">
                <a16:creationId xmlns:a16="http://schemas.microsoft.com/office/drawing/2014/main" id="{CFE816E9-D337-4B55-95A8-8ACCDCCC00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4128706" y="3644398"/>
            <a:ext cx="879981" cy="6334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Ladybird Clipart 4000*4000 transprent Png Free Download - Insect ...">
            <a:extLst>
              <a:ext uri="{FF2B5EF4-FFF2-40B4-BE49-F238E27FC236}">
                <a16:creationId xmlns:a16="http://schemas.microsoft.com/office/drawing/2014/main" id="{C49370CA-E574-45FA-AAF0-4D28A37AD9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06781" y="4488054"/>
            <a:ext cx="879981" cy="6334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Ladybird Clipart 4000*4000 transprent Png Free Download - Insect ...">
            <a:extLst>
              <a:ext uri="{FF2B5EF4-FFF2-40B4-BE49-F238E27FC236}">
                <a16:creationId xmlns:a16="http://schemas.microsoft.com/office/drawing/2014/main" id="{0C0E8320-8AD6-4A45-9484-3ED453E9E2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3688715" y="4261652"/>
            <a:ext cx="879981" cy="6334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Ladybird Clipart 4000*4000 transprent Png Free Download - Insect ...">
            <a:extLst>
              <a:ext uri="{FF2B5EF4-FFF2-40B4-BE49-F238E27FC236}">
                <a16:creationId xmlns:a16="http://schemas.microsoft.com/office/drawing/2014/main" id="{CDBE315A-A63D-4F62-8E1D-631AD7BC33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3965249" y="4940901"/>
            <a:ext cx="879981" cy="6334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Ladybird Clipart 4000*4000 transprent Png Free Download - Insect ...">
            <a:extLst>
              <a:ext uri="{FF2B5EF4-FFF2-40B4-BE49-F238E27FC236}">
                <a16:creationId xmlns:a16="http://schemas.microsoft.com/office/drawing/2014/main" id="{FC382FEF-3FAD-48FC-AB45-526BBCD034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52067" y="5002067"/>
            <a:ext cx="879981" cy="6334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FD367A3-6C0E-43AE-8F0F-1406319B57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606" y="6505619"/>
            <a:ext cx="2257143" cy="3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477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50243" y="795325"/>
            <a:ext cx="4367516" cy="1123712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6000" b="1" dirty="0">
                <a:solidFill>
                  <a:srgbClr val="C000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Μπράβο!  </a:t>
            </a:r>
            <a:endParaRPr lang="en-US" sz="6000" b="1" dirty="0">
              <a:solidFill>
                <a:srgbClr val="C00000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2287233" y="3388023"/>
            <a:ext cx="4613297" cy="1406188"/>
          </a:xfrm>
          <a:prstGeom prst="rightArrow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4000" b="1" u="sng" dirty="0">
                <a:solidFill>
                  <a:srgbClr val="C000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Προχώρησε</a:t>
            </a:r>
            <a:r>
              <a:rPr lang="el-GR" sz="4000" b="1" dirty="0">
                <a:solidFill>
                  <a:srgbClr val="C000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…</a:t>
            </a:r>
            <a:endParaRPr lang="en-US" sz="4000" b="1" dirty="0">
              <a:solidFill>
                <a:srgbClr val="C00000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pic>
        <p:nvPicPr>
          <p:cNvPr id="5" name="Picture 4" descr="Λυπημένο emoticon απεικόνιση αποθεμάτων. εικονογραφία από ...">
            <a:extLst>
              <a:ext uri="{FF2B5EF4-FFF2-40B4-BE49-F238E27FC236}">
                <a16:creationId xmlns:a16="http://schemas.microsoft.com/office/drawing/2014/main" id="{10C63E01-1D0F-480F-BFB2-5118938FF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4198" y="1844755"/>
            <a:ext cx="3168490" cy="31684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051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00150" y="1009650"/>
            <a:ext cx="6327701" cy="1123712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6000" b="1" dirty="0">
                <a:solidFill>
                  <a:srgbClr val="C000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Δοκίμασε ξανά!</a:t>
            </a:r>
            <a:endParaRPr lang="en-US" sz="6000" b="1" dirty="0">
              <a:solidFill>
                <a:srgbClr val="C00000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3" name="Left Arrow 2">
            <a:hlinkClick r:id="rId2" action="ppaction://hlinksldjump"/>
          </p:cNvPr>
          <p:cNvSpPr/>
          <p:nvPr/>
        </p:nvSpPr>
        <p:spPr>
          <a:xfrm>
            <a:off x="2104656" y="3318451"/>
            <a:ext cx="4518687" cy="1406188"/>
          </a:xfrm>
          <a:prstGeom prst="leftArrow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4000" b="1" u="sng" dirty="0">
                <a:solidFill>
                  <a:srgbClr val="C000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Πήγαινε πίσω! </a:t>
            </a:r>
            <a:endParaRPr lang="en-US" sz="4000" b="1" u="sng" dirty="0">
              <a:solidFill>
                <a:srgbClr val="C00000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pic>
        <p:nvPicPr>
          <p:cNvPr id="4" name="Picture 2" descr="Ce mai face C.L. Baia Mare şi o întrebare pentru C.L. Sighet ...">
            <a:extLst>
              <a:ext uri="{FF2B5EF4-FFF2-40B4-BE49-F238E27FC236}">
                <a16:creationId xmlns:a16="http://schemas.microsoft.com/office/drawing/2014/main" id="{EAD7CC5C-DE63-464E-97C7-27936D876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7366" y="1571506"/>
            <a:ext cx="3084484" cy="28539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163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71525" y="372390"/>
            <a:ext cx="10648950" cy="100012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>
                <a:latin typeface="Dotum" panose="020B0600000101010101" pitchFamily="34" charset="-127"/>
                <a:ea typeface="Dotum" panose="020B0600000101010101" pitchFamily="34" charset="-127"/>
              </a:rPr>
              <a:t>Πόσες μέλισσες πετούν κοντά στα λουλούδια</a:t>
            </a:r>
            <a:r>
              <a:rPr lang="en-US" sz="2800" b="1" dirty="0">
                <a:latin typeface="Dotum" panose="020B0600000101010101" pitchFamily="34" charset="-127"/>
                <a:ea typeface="Dotum" panose="020B0600000101010101" pitchFamily="34" charset="-127"/>
              </a:rPr>
              <a:t>;</a:t>
            </a:r>
          </a:p>
        </p:txBody>
      </p:sp>
      <p:pic>
        <p:nvPicPr>
          <p:cNvPr id="1026" name="Picture 2" descr="Image result for flower clipart | Desenhos de flores, Artesanato e ...">
            <a:extLst>
              <a:ext uri="{FF2B5EF4-FFF2-40B4-BE49-F238E27FC236}">
                <a16:creationId xmlns:a16="http://schemas.microsoft.com/office/drawing/2014/main" id="{0A54AE90-A958-4D45-B54E-F2B9FD9F2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8697" y="3676024"/>
            <a:ext cx="2577548" cy="257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hlinkClick r:id="rId3" action="ppaction://hlinksldjump"/>
            <a:extLst>
              <a:ext uri="{FF2B5EF4-FFF2-40B4-BE49-F238E27FC236}">
                <a16:creationId xmlns:a16="http://schemas.microsoft.com/office/drawing/2014/main" id="{2C68E01B-B2B5-441C-B250-DC4459349EA5}"/>
              </a:ext>
            </a:extLst>
          </p:cNvPr>
          <p:cNvSpPr txBox="1"/>
          <p:nvPr/>
        </p:nvSpPr>
        <p:spPr>
          <a:xfrm>
            <a:off x="5285649" y="1635175"/>
            <a:ext cx="1366053" cy="1477328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9000">
                <a:solidFill>
                  <a:srgbClr val="C00000"/>
                </a:solidFill>
              </a:defRPr>
            </a:lvl1pPr>
          </a:lstStyle>
          <a:p>
            <a:r>
              <a:rPr lang="el-GR" dirty="0"/>
              <a:t>3</a:t>
            </a:r>
            <a:endParaRPr lang="en-US" dirty="0"/>
          </a:p>
        </p:txBody>
      </p:sp>
      <p:sp>
        <p:nvSpPr>
          <p:cNvPr id="35" name="TextBox 34">
            <a:hlinkClick r:id="rId4" action="ppaction://hlinksldjump"/>
            <a:extLst>
              <a:ext uri="{FF2B5EF4-FFF2-40B4-BE49-F238E27FC236}">
                <a16:creationId xmlns:a16="http://schemas.microsoft.com/office/drawing/2014/main" id="{30BEDE86-CB8D-431E-B637-05774992A690}"/>
              </a:ext>
            </a:extLst>
          </p:cNvPr>
          <p:cNvSpPr txBox="1"/>
          <p:nvPr/>
        </p:nvSpPr>
        <p:spPr>
          <a:xfrm>
            <a:off x="1610066" y="1635175"/>
            <a:ext cx="1366053" cy="1477328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9000">
                <a:solidFill>
                  <a:srgbClr val="C00000"/>
                </a:solidFill>
              </a:defRPr>
            </a:lvl1pPr>
          </a:lstStyle>
          <a:p>
            <a:r>
              <a:rPr lang="el-GR" dirty="0"/>
              <a:t>7</a:t>
            </a:r>
            <a:endParaRPr lang="en-US" dirty="0"/>
          </a:p>
        </p:txBody>
      </p:sp>
      <p:pic>
        <p:nvPicPr>
          <p:cNvPr id="36" name="Picture 4" descr="Ladybird Clipart 4000*4000 transprent Png Free Download - Insect ...">
            <a:extLst>
              <a:ext uri="{FF2B5EF4-FFF2-40B4-BE49-F238E27FC236}">
                <a16:creationId xmlns:a16="http://schemas.microsoft.com/office/drawing/2014/main" id="{33AFA519-E4B2-4B34-B1D1-9864FFEB8F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19445" y="3392460"/>
            <a:ext cx="879981" cy="6334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hlinkClick r:id="rId3" action="ppaction://hlinksldjump"/>
            <a:extLst>
              <a:ext uri="{FF2B5EF4-FFF2-40B4-BE49-F238E27FC236}">
                <a16:creationId xmlns:a16="http://schemas.microsoft.com/office/drawing/2014/main" id="{2E53417F-13DF-4DB9-B450-6DB012269966}"/>
              </a:ext>
            </a:extLst>
          </p:cNvPr>
          <p:cNvSpPr txBox="1"/>
          <p:nvPr/>
        </p:nvSpPr>
        <p:spPr>
          <a:xfrm>
            <a:off x="9189376" y="1578314"/>
            <a:ext cx="1366053" cy="1477328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9000">
                <a:solidFill>
                  <a:srgbClr val="C00000"/>
                </a:solidFill>
              </a:defRPr>
            </a:lvl1pPr>
          </a:lstStyle>
          <a:p>
            <a:r>
              <a:rPr lang="el-GR" dirty="0"/>
              <a:t>8</a:t>
            </a:r>
            <a:endParaRPr lang="en-US" dirty="0"/>
          </a:p>
        </p:txBody>
      </p:sp>
      <p:pic>
        <p:nvPicPr>
          <p:cNvPr id="8" name="Picture 4" descr="Ladybird Clipart 4000*4000 transprent Png Free Download - Insect ...">
            <a:extLst>
              <a:ext uri="{FF2B5EF4-FFF2-40B4-BE49-F238E27FC236}">
                <a16:creationId xmlns:a16="http://schemas.microsoft.com/office/drawing/2014/main" id="{0BEE468C-B1CB-42DF-B12A-E17A857497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07456" y="3935291"/>
            <a:ext cx="879981" cy="6334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Ladybird Clipart 4000*4000 transprent Png Free Download - Insect ...">
            <a:extLst>
              <a:ext uri="{FF2B5EF4-FFF2-40B4-BE49-F238E27FC236}">
                <a16:creationId xmlns:a16="http://schemas.microsoft.com/office/drawing/2014/main" id="{93A099C6-1CD9-4F34-A582-59369F9118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5386283" y="3244450"/>
            <a:ext cx="879981" cy="6334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Ladybird Clipart 4000*4000 transprent Png Free Download - Insect ...">
            <a:extLst>
              <a:ext uri="{FF2B5EF4-FFF2-40B4-BE49-F238E27FC236}">
                <a16:creationId xmlns:a16="http://schemas.microsoft.com/office/drawing/2014/main" id="{CFE816E9-D337-4B55-95A8-8ACCDCCC00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4390628" y="3482837"/>
            <a:ext cx="879981" cy="6334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Ladybird Clipart 4000*4000 transprent Png Free Download - Insect ...">
            <a:extLst>
              <a:ext uri="{FF2B5EF4-FFF2-40B4-BE49-F238E27FC236}">
                <a16:creationId xmlns:a16="http://schemas.microsoft.com/office/drawing/2014/main" id="{A8FA3696-BCB7-45B8-996B-2C27A32296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46245" y="4589403"/>
            <a:ext cx="879981" cy="6334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Ladybird Clipart 4000*4000 transprent Png Free Download - Insect ...">
            <a:extLst>
              <a:ext uri="{FF2B5EF4-FFF2-40B4-BE49-F238E27FC236}">
                <a16:creationId xmlns:a16="http://schemas.microsoft.com/office/drawing/2014/main" id="{BD738797-6D1E-4CDE-A610-BC616FE5FE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3749436" y="4046572"/>
            <a:ext cx="879981" cy="6334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Ladybird Clipart 4000*4000 transprent Png Free Download - Insect ...">
            <a:extLst>
              <a:ext uri="{FF2B5EF4-FFF2-40B4-BE49-F238E27FC236}">
                <a16:creationId xmlns:a16="http://schemas.microsoft.com/office/drawing/2014/main" id="{D73A1376-F434-4F8A-B180-FD514B7E18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3749436" y="4646847"/>
            <a:ext cx="879981" cy="6334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9384692-7D05-4E1D-8365-2D2A45A8CE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606" y="6505619"/>
            <a:ext cx="2257143" cy="3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73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50243" y="795325"/>
            <a:ext cx="4367516" cy="1123712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6000" b="1" dirty="0">
                <a:solidFill>
                  <a:srgbClr val="C000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Μπράβο!  </a:t>
            </a:r>
            <a:endParaRPr lang="en-US" sz="6000" b="1" dirty="0">
              <a:solidFill>
                <a:srgbClr val="C00000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2287233" y="3388023"/>
            <a:ext cx="4613297" cy="1406188"/>
          </a:xfrm>
          <a:prstGeom prst="rightArrow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4000" b="1" u="sng" dirty="0">
                <a:solidFill>
                  <a:srgbClr val="C000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Προχώρησε</a:t>
            </a:r>
            <a:r>
              <a:rPr lang="el-GR" sz="4000" b="1" dirty="0">
                <a:solidFill>
                  <a:srgbClr val="C000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…</a:t>
            </a:r>
            <a:endParaRPr lang="en-US" sz="4000" b="1" dirty="0">
              <a:solidFill>
                <a:srgbClr val="C00000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pic>
        <p:nvPicPr>
          <p:cNvPr id="5" name="Picture 4" descr="Λυπημένο emoticon απεικόνιση αποθεμάτων. εικονογραφία από ...">
            <a:extLst>
              <a:ext uri="{FF2B5EF4-FFF2-40B4-BE49-F238E27FC236}">
                <a16:creationId xmlns:a16="http://schemas.microsoft.com/office/drawing/2014/main" id="{7F07782B-9095-4AE8-A296-04B88B34A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4198" y="1844755"/>
            <a:ext cx="3168490" cy="31684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06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00150" y="1009650"/>
            <a:ext cx="6327701" cy="1123712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6000" b="1" dirty="0">
                <a:solidFill>
                  <a:srgbClr val="C000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Δοκίμασε ξανά!</a:t>
            </a:r>
            <a:endParaRPr lang="en-US" sz="6000" b="1" dirty="0">
              <a:solidFill>
                <a:srgbClr val="C00000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3" name="Left Arrow 2">
            <a:hlinkClick r:id="rId2" action="ppaction://hlinksldjump"/>
          </p:cNvPr>
          <p:cNvSpPr/>
          <p:nvPr/>
        </p:nvSpPr>
        <p:spPr>
          <a:xfrm>
            <a:off x="2104656" y="3318451"/>
            <a:ext cx="4518687" cy="1406188"/>
          </a:xfrm>
          <a:prstGeom prst="leftArrow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4000" b="1" u="sng" dirty="0">
                <a:solidFill>
                  <a:srgbClr val="C000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Πήγαινε πίσω! </a:t>
            </a:r>
            <a:endParaRPr lang="en-US" sz="4000" b="1" u="sng" dirty="0">
              <a:solidFill>
                <a:srgbClr val="C00000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pic>
        <p:nvPicPr>
          <p:cNvPr id="4" name="Picture 2" descr="Ce mai face C.L. Baia Mare şi o întrebare pentru C.L. Sighet ...">
            <a:extLst>
              <a:ext uri="{FF2B5EF4-FFF2-40B4-BE49-F238E27FC236}">
                <a16:creationId xmlns:a16="http://schemas.microsoft.com/office/drawing/2014/main" id="{EAD7CC5C-DE63-464E-97C7-27936D876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7366" y="1571506"/>
            <a:ext cx="3084484" cy="28539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812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71525" y="318553"/>
            <a:ext cx="10648950" cy="100012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>
                <a:latin typeface="Dotum" panose="020B0600000101010101" pitchFamily="34" charset="-127"/>
                <a:ea typeface="Dotum" panose="020B0600000101010101" pitchFamily="34" charset="-127"/>
              </a:rPr>
              <a:t>Πόσες μέλισσες πετούν κοντά στα λουλούδια</a:t>
            </a:r>
            <a:r>
              <a:rPr lang="en-US" sz="2800" b="1" dirty="0">
                <a:latin typeface="Dotum" panose="020B0600000101010101" pitchFamily="34" charset="-127"/>
                <a:ea typeface="Dotum" panose="020B0600000101010101" pitchFamily="34" charset="-127"/>
              </a:rPr>
              <a:t>;</a:t>
            </a:r>
          </a:p>
        </p:txBody>
      </p:sp>
      <p:pic>
        <p:nvPicPr>
          <p:cNvPr id="1026" name="Picture 2" descr="Image result for flower clipart | Desenhos de flores, Artesanato e ...">
            <a:extLst>
              <a:ext uri="{FF2B5EF4-FFF2-40B4-BE49-F238E27FC236}">
                <a16:creationId xmlns:a16="http://schemas.microsoft.com/office/drawing/2014/main" id="{0A54AE90-A958-4D45-B54E-F2B9FD9F2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697" y="3676024"/>
            <a:ext cx="2577548" cy="257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hlinkClick r:id="rId3" action="ppaction://hlinksldjump"/>
            <a:extLst>
              <a:ext uri="{FF2B5EF4-FFF2-40B4-BE49-F238E27FC236}">
                <a16:creationId xmlns:a16="http://schemas.microsoft.com/office/drawing/2014/main" id="{2C68E01B-B2B5-441C-B250-DC4459349EA5}"/>
              </a:ext>
            </a:extLst>
          </p:cNvPr>
          <p:cNvSpPr txBox="1"/>
          <p:nvPr/>
        </p:nvSpPr>
        <p:spPr>
          <a:xfrm>
            <a:off x="5285649" y="1635175"/>
            <a:ext cx="1366053" cy="1477328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9000">
                <a:solidFill>
                  <a:srgbClr val="C00000"/>
                </a:solidFill>
              </a:defRPr>
            </a:lvl1pPr>
          </a:lstStyle>
          <a:p>
            <a:r>
              <a:rPr lang="el-GR" dirty="0"/>
              <a:t>6</a:t>
            </a:r>
            <a:endParaRPr lang="en-US" dirty="0"/>
          </a:p>
        </p:txBody>
      </p:sp>
      <p:sp>
        <p:nvSpPr>
          <p:cNvPr id="35" name="TextBox 34">
            <a:hlinkClick r:id="rId3" action="ppaction://hlinksldjump"/>
            <a:extLst>
              <a:ext uri="{FF2B5EF4-FFF2-40B4-BE49-F238E27FC236}">
                <a16:creationId xmlns:a16="http://schemas.microsoft.com/office/drawing/2014/main" id="{30BEDE86-CB8D-431E-B637-05774992A690}"/>
              </a:ext>
            </a:extLst>
          </p:cNvPr>
          <p:cNvSpPr txBox="1"/>
          <p:nvPr/>
        </p:nvSpPr>
        <p:spPr>
          <a:xfrm>
            <a:off x="1610066" y="1635175"/>
            <a:ext cx="1366053" cy="1477328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9000">
                <a:solidFill>
                  <a:srgbClr val="C00000"/>
                </a:solidFill>
              </a:defRPr>
            </a:lvl1pPr>
          </a:lstStyle>
          <a:p>
            <a:r>
              <a:rPr lang="el-GR" dirty="0"/>
              <a:t>5</a:t>
            </a:r>
            <a:endParaRPr lang="en-US" dirty="0"/>
          </a:p>
        </p:txBody>
      </p:sp>
      <p:pic>
        <p:nvPicPr>
          <p:cNvPr id="36" name="Picture 4" descr="Ladybird Clipart 4000*4000 transprent Png Free Download - Insect ...">
            <a:extLst>
              <a:ext uri="{FF2B5EF4-FFF2-40B4-BE49-F238E27FC236}">
                <a16:creationId xmlns:a16="http://schemas.microsoft.com/office/drawing/2014/main" id="{33AFA519-E4B2-4B34-B1D1-9864FFEB8F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19445" y="3338623"/>
            <a:ext cx="879981" cy="6334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hlinkClick r:id="rId5" action="ppaction://hlinksldjump"/>
            <a:extLst>
              <a:ext uri="{FF2B5EF4-FFF2-40B4-BE49-F238E27FC236}">
                <a16:creationId xmlns:a16="http://schemas.microsoft.com/office/drawing/2014/main" id="{2E53417F-13DF-4DB9-B450-6DB012269966}"/>
              </a:ext>
            </a:extLst>
          </p:cNvPr>
          <p:cNvSpPr txBox="1"/>
          <p:nvPr/>
        </p:nvSpPr>
        <p:spPr>
          <a:xfrm>
            <a:off x="9189376" y="1578314"/>
            <a:ext cx="1366053" cy="1477328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9000">
                <a:solidFill>
                  <a:srgbClr val="C00000"/>
                </a:solidFill>
              </a:defRPr>
            </a:lvl1pPr>
          </a:lstStyle>
          <a:p>
            <a:r>
              <a:rPr lang="el-GR" dirty="0"/>
              <a:t>3</a:t>
            </a:r>
            <a:endParaRPr lang="en-US" dirty="0"/>
          </a:p>
        </p:txBody>
      </p:sp>
      <p:pic>
        <p:nvPicPr>
          <p:cNvPr id="10" name="Picture 4" descr="Ladybird Clipart 4000*4000 transprent Png Free Download - Insect ...">
            <a:extLst>
              <a:ext uri="{FF2B5EF4-FFF2-40B4-BE49-F238E27FC236}">
                <a16:creationId xmlns:a16="http://schemas.microsoft.com/office/drawing/2014/main" id="{93A099C6-1CD9-4F34-A582-59369F9118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5386283" y="3190613"/>
            <a:ext cx="879981" cy="6334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Ladybird Clipart 4000*4000 transprent Png Free Download - Insect ...">
            <a:extLst>
              <a:ext uri="{FF2B5EF4-FFF2-40B4-BE49-F238E27FC236}">
                <a16:creationId xmlns:a16="http://schemas.microsoft.com/office/drawing/2014/main" id="{CFE816E9-D337-4B55-95A8-8ACCDCCC00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4390628" y="3429000"/>
            <a:ext cx="879981" cy="6334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BD9011B-5AA2-42DF-8191-01871107B4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606" y="6505619"/>
            <a:ext cx="2257143" cy="3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5128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50243" y="795325"/>
            <a:ext cx="4367516" cy="1123712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6000" b="1" dirty="0">
                <a:solidFill>
                  <a:srgbClr val="C000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Μπράβο!  </a:t>
            </a:r>
            <a:endParaRPr lang="en-US" sz="6000" b="1" dirty="0">
              <a:solidFill>
                <a:srgbClr val="C00000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2287233" y="3388023"/>
            <a:ext cx="4613297" cy="1406188"/>
          </a:xfrm>
          <a:prstGeom prst="rightArrow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4000" b="1" u="sng" dirty="0">
                <a:solidFill>
                  <a:srgbClr val="C000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Προχώρησε</a:t>
            </a:r>
            <a:r>
              <a:rPr lang="el-GR" sz="4000" b="1" dirty="0">
                <a:solidFill>
                  <a:srgbClr val="C000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…</a:t>
            </a:r>
            <a:endParaRPr lang="en-US" sz="4000" b="1" dirty="0">
              <a:solidFill>
                <a:srgbClr val="C00000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pic>
        <p:nvPicPr>
          <p:cNvPr id="5" name="Picture 4" descr="Λυπημένο emoticon απεικόνιση αποθεμάτων. εικονογραφία από ...">
            <a:extLst>
              <a:ext uri="{FF2B5EF4-FFF2-40B4-BE49-F238E27FC236}">
                <a16:creationId xmlns:a16="http://schemas.microsoft.com/office/drawing/2014/main" id="{61C03418-7962-44B1-812F-73E204E17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4198" y="1844755"/>
            <a:ext cx="3168490" cy="31684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3924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00150" y="1009650"/>
            <a:ext cx="6327701" cy="1123712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6000" b="1" dirty="0">
                <a:solidFill>
                  <a:srgbClr val="C000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Δοκίμασε ξανά!</a:t>
            </a:r>
            <a:endParaRPr lang="en-US" sz="6000" b="1" dirty="0">
              <a:solidFill>
                <a:srgbClr val="C00000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3" name="Left Arrow 2">
            <a:hlinkClick r:id="rId2" action="ppaction://hlinksldjump"/>
          </p:cNvPr>
          <p:cNvSpPr/>
          <p:nvPr/>
        </p:nvSpPr>
        <p:spPr>
          <a:xfrm>
            <a:off x="2104656" y="3318451"/>
            <a:ext cx="4518687" cy="1406188"/>
          </a:xfrm>
          <a:prstGeom prst="leftArrow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4000" b="1" u="sng" dirty="0">
                <a:solidFill>
                  <a:srgbClr val="C000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Πήγαινε πίσω! </a:t>
            </a:r>
            <a:endParaRPr lang="en-US" sz="4000" b="1" u="sng" dirty="0">
              <a:solidFill>
                <a:srgbClr val="C00000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pic>
        <p:nvPicPr>
          <p:cNvPr id="4" name="Picture 2" descr="Ce mai face C.L. Baia Mare şi o întrebare pentru C.L. Sighet ...">
            <a:extLst>
              <a:ext uri="{FF2B5EF4-FFF2-40B4-BE49-F238E27FC236}">
                <a16:creationId xmlns:a16="http://schemas.microsoft.com/office/drawing/2014/main" id="{EAD7CC5C-DE63-464E-97C7-27936D876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7366" y="1571506"/>
            <a:ext cx="3084484" cy="28539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562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71525" y="318553"/>
            <a:ext cx="10648950" cy="100012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>
                <a:latin typeface="Dotum" panose="020B0600000101010101" pitchFamily="34" charset="-127"/>
                <a:ea typeface="Dotum" panose="020B0600000101010101" pitchFamily="34" charset="-127"/>
              </a:rPr>
              <a:t>Πόσες μέλισσες πετούν κοντά στα λουλούδια</a:t>
            </a:r>
            <a:r>
              <a:rPr lang="en-US" sz="2800" b="1" dirty="0">
                <a:latin typeface="Dotum" panose="020B0600000101010101" pitchFamily="34" charset="-127"/>
                <a:ea typeface="Dotum" panose="020B0600000101010101" pitchFamily="34" charset="-127"/>
              </a:rPr>
              <a:t>;</a:t>
            </a:r>
          </a:p>
        </p:txBody>
      </p:sp>
      <p:pic>
        <p:nvPicPr>
          <p:cNvPr id="1026" name="Picture 2" descr="Image result for flower clipart | Desenhos de flores, Artesanato e ...">
            <a:extLst>
              <a:ext uri="{FF2B5EF4-FFF2-40B4-BE49-F238E27FC236}">
                <a16:creationId xmlns:a16="http://schemas.microsoft.com/office/drawing/2014/main" id="{0A54AE90-A958-4D45-B54E-F2B9FD9F2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8697" y="3676024"/>
            <a:ext cx="2577548" cy="257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hlinkClick r:id="rId3" action="ppaction://hlinksldjump"/>
            <a:extLst>
              <a:ext uri="{FF2B5EF4-FFF2-40B4-BE49-F238E27FC236}">
                <a16:creationId xmlns:a16="http://schemas.microsoft.com/office/drawing/2014/main" id="{2C68E01B-B2B5-441C-B250-DC4459349EA5}"/>
              </a:ext>
            </a:extLst>
          </p:cNvPr>
          <p:cNvSpPr txBox="1"/>
          <p:nvPr/>
        </p:nvSpPr>
        <p:spPr>
          <a:xfrm>
            <a:off x="5285649" y="1635175"/>
            <a:ext cx="1366053" cy="1477328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9000">
                <a:solidFill>
                  <a:srgbClr val="C00000"/>
                </a:solidFill>
              </a:defRPr>
            </a:lvl1pPr>
          </a:lstStyle>
          <a:p>
            <a:r>
              <a:rPr lang="el-GR" dirty="0"/>
              <a:t>3</a:t>
            </a:r>
            <a:endParaRPr lang="en-US" dirty="0"/>
          </a:p>
        </p:txBody>
      </p:sp>
      <p:pic>
        <p:nvPicPr>
          <p:cNvPr id="32" name="Picture 4" descr="Ladybird Clipart 4000*4000 transprent Png Free Download - Insect ...">
            <a:extLst>
              <a:ext uri="{FF2B5EF4-FFF2-40B4-BE49-F238E27FC236}">
                <a16:creationId xmlns:a16="http://schemas.microsoft.com/office/drawing/2014/main" id="{2BAB67AF-E0E8-48A1-B322-7EB6527A33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3678865" y="3284763"/>
            <a:ext cx="1383308" cy="9833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hlinkClick r:id="rId5" action="ppaction://hlinksldjump"/>
            <a:extLst>
              <a:ext uri="{FF2B5EF4-FFF2-40B4-BE49-F238E27FC236}">
                <a16:creationId xmlns:a16="http://schemas.microsoft.com/office/drawing/2014/main" id="{30BEDE86-CB8D-431E-B637-05774992A690}"/>
              </a:ext>
            </a:extLst>
          </p:cNvPr>
          <p:cNvSpPr txBox="1"/>
          <p:nvPr/>
        </p:nvSpPr>
        <p:spPr>
          <a:xfrm>
            <a:off x="1610066" y="1635175"/>
            <a:ext cx="1366053" cy="1477328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9000">
                <a:solidFill>
                  <a:srgbClr val="C00000"/>
                </a:solidFill>
              </a:defRPr>
            </a:lvl1pPr>
          </a:lstStyle>
          <a:p>
            <a:r>
              <a:rPr lang="el-GR" dirty="0"/>
              <a:t>5</a:t>
            </a:r>
            <a:endParaRPr lang="en-US" dirty="0"/>
          </a:p>
        </p:txBody>
      </p:sp>
      <p:pic>
        <p:nvPicPr>
          <p:cNvPr id="36" name="Picture 4" descr="Ladybird Clipart 4000*4000 transprent Png Free Download - Insect ...">
            <a:extLst>
              <a:ext uri="{FF2B5EF4-FFF2-40B4-BE49-F238E27FC236}">
                <a16:creationId xmlns:a16="http://schemas.microsoft.com/office/drawing/2014/main" id="{33AFA519-E4B2-4B34-B1D1-9864FFEB8F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47983" y="3112503"/>
            <a:ext cx="1366053" cy="9833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Ladybird Clipart 4000*4000 transprent Png Free Download - Insect ...">
            <a:extLst>
              <a:ext uri="{FF2B5EF4-FFF2-40B4-BE49-F238E27FC236}">
                <a16:creationId xmlns:a16="http://schemas.microsoft.com/office/drawing/2014/main" id="{745753A4-AC07-40DA-AA62-983447AE97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3415572" y="4473146"/>
            <a:ext cx="1383308" cy="9833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hlinkClick r:id="rId3" action="ppaction://hlinksldjump"/>
            <a:extLst>
              <a:ext uri="{FF2B5EF4-FFF2-40B4-BE49-F238E27FC236}">
                <a16:creationId xmlns:a16="http://schemas.microsoft.com/office/drawing/2014/main" id="{2E53417F-13DF-4DB9-B450-6DB012269966}"/>
              </a:ext>
            </a:extLst>
          </p:cNvPr>
          <p:cNvSpPr txBox="1"/>
          <p:nvPr/>
        </p:nvSpPr>
        <p:spPr>
          <a:xfrm>
            <a:off x="9189376" y="1578314"/>
            <a:ext cx="1366053" cy="1477328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90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2</a:t>
            </a:r>
          </a:p>
        </p:txBody>
      </p:sp>
      <p:pic>
        <p:nvPicPr>
          <p:cNvPr id="47" name="Picture 4" descr="Ladybird Clipart 4000*4000 transprent Png Free Download - Insect ...">
            <a:extLst>
              <a:ext uri="{FF2B5EF4-FFF2-40B4-BE49-F238E27FC236}">
                <a16:creationId xmlns:a16="http://schemas.microsoft.com/office/drawing/2014/main" id="{DC8B8ED5-8DB1-401B-8C6B-EF1BA4704C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33316" y="4683037"/>
            <a:ext cx="1366053" cy="9833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Ladybird Clipart 4000*4000 transprent Png Free Download - Insect ...">
            <a:extLst>
              <a:ext uri="{FF2B5EF4-FFF2-40B4-BE49-F238E27FC236}">
                <a16:creationId xmlns:a16="http://schemas.microsoft.com/office/drawing/2014/main" id="{A396057A-8E65-4A7A-89EF-016D245712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33317" y="3776414"/>
            <a:ext cx="1366053" cy="9833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659AD4-CB31-4F25-BCB4-744D6D15EA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39447"/>
            <a:ext cx="2257143" cy="3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4914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71525" y="318553"/>
            <a:ext cx="10648950" cy="100012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>
                <a:latin typeface="Dotum" panose="020B0600000101010101" pitchFamily="34" charset="-127"/>
                <a:ea typeface="Dotum" panose="020B0600000101010101" pitchFamily="34" charset="-127"/>
              </a:rPr>
              <a:t>Πόσες μέλισσες πετούν κοντά στα λουλούδια</a:t>
            </a:r>
            <a:r>
              <a:rPr lang="en-US" sz="2800" b="1" dirty="0">
                <a:latin typeface="Dotum" panose="020B0600000101010101" pitchFamily="34" charset="-127"/>
                <a:ea typeface="Dotum" panose="020B0600000101010101" pitchFamily="34" charset="-127"/>
              </a:rPr>
              <a:t>;</a:t>
            </a:r>
          </a:p>
        </p:txBody>
      </p:sp>
      <p:pic>
        <p:nvPicPr>
          <p:cNvPr id="1026" name="Picture 2" descr="Image result for flower clipart | Desenhos de flores, Artesanato e ...">
            <a:extLst>
              <a:ext uri="{FF2B5EF4-FFF2-40B4-BE49-F238E27FC236}">
                <a16:creationId xmlns:a16="http://schemas.microsoft.com/office/drawing/2014/main" id="{0A54AE90-A958-4D45-B54E-F2B9FD9F2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8697" y="3676024"/>
            <a:ext cx="2577548" cy="257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hlinkClick r:id="rId3" action="ppaction://hlinksldjump"/>
            <a:extLst>
              <a:ext uri="{FF2B5EF4-FFF2-40B4-BE49-F238E27FC236}">
                <a16:creationId xmlns:a16="http://schemas.microsoft.com/office/drawing/2014/main" id="{2C68E01B-B2B5-441C-B250-DC4459349EA5}"/>
              </a:ext>
            </a:extLst>
          </p:cNvPr>
          <p:cNvSpPr txBox="1"/>
          <p:nvPr/>
        </p:nvSpPr>
        <p:spPr>
          <a:xfrm>
            <a:off x="5285649" y="1635175"/>
            <a:ext cx="1366053" cy="1477328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9000">
                <a:solidFill>
                  <a:srgbClr val="C00000"/>
                </a:solidFill>
              </a:defRPr>
            </a:lvl1pPr>
          </a:lstStyle>
          <a:p>
            <a:r>
              <a:rPr lang="el-GR" dirty="0"/>
              <a:t>1</a:t>
            </a:r>
            <a:endParaRPr lang="en-US" dirty="0"/>
          </a:p>
        </p:txBody>
      </p:sp>
      <p:sp>
        <p:nvSpPr>
          <p:cNvPr id="35" name="TextBox 34">
            <a:hlinkClick r:id="rId4" action="ppaction://hlinksldjump"/>
            <a:extLst>
              <a:ext uri="{FF2B5EF4-FFF2-40B4-BE49-F238E27FC236}">
                <a16:creationId xmlns:a16="http://schemas.microsoft.com/office/drawing/2014/main" id="{30BEDE86-CB8D-431E-B637-05774992A690}"/>
              </a:ext>
            </a:extLst>
          </p:cNvPr>
          <p:cNvSpPr txBox="1"/>
          <p:nvPr/>
        </p:nvSpPr>
        <p:spPr>
          <a:xfrm>
            <a:off x="1636571" y="1635175"/>
            <a:ext cx="1366053" cy="1477328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9000">
                <a:solidFill>
                  <a:srgbClr val="C00000"/>
                </a:solidFill>
              </a:defRPr>
            </a:lvl1pPr>
          </a:lstStyle>
          <a:p>
            <a:r>
              <a:rPr lang="el-GR" dirty="0"/>
              <a:t>3</a:t>
            </a:r>
            <a:endParaRPr lang="en-US" dirty="0"/>
          </a:p>
        </p:txBody>
      </p:sp>
      <p:pic>
        <p:nvPicPr>
          <p:cNvPr id="36" name="Picture 4" descr="Ladybird Clipart 4000*4000 transprent Png Free Download - Insect ...">
            <a:extLst>
              <a:ext uri="{FF2B5EF4-FFF2-40B4-BE49-F238E27FC236}">
                <a16:creationId xmlns:a16="http://schemas.microsoft.com/office/drawing/2014/main" id="{33AFA519-E4B2-4B34-B1D1-9864FFEB8F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51534" y="3338624"/>
            <a:ext cx="1389421" cy="10001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hlinkClick r:id="rId4" action="ppaction://hlinksldjump"/>
            <a:extLst>
              <a:ext uri="{FF2B5EF4-FFF2-40B4-BE49-F238E27FC236}">
                <a16:creationId xmlns:a16="http://schemas.microsoft.com/office/drawing/2014/main" id="{2E53417F-13DF-4DB9-B450-6DB012269966}"/>
              </a:ext>
            </a:extLst>
          </p:cNvPr>
          <p:cNvSpPr txBox="1"/>
          <p:nvPr/>
        </p:nvSpPr>
        <p:spPr>
          <a:xfrm>
            <a:off x="9189376" y="1578314"/>
            <a:ext cx="1366053" cy="1477328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9000">
                <a:solidFill>
                  <a:srgbClr val="C00000"/>
                </a:solidFill>
              </a:defRPr>
            </a:lvl1pPr>
          </a:lstStyle>
          <a:p>
            <a:r>
              <a:rPr lang="el-GR" dirty="0"/>
              <a:t>6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8B2359-8EB3-400C-990A-867DD04CC3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606" y="6505619"/>
            <a:ext cx="2257143" cy="3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5937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50243" y="795325"/>
            <a:ext cx="4367516" cy="1123712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6000" b="1" dirty="0">
                <a:solidFill>
                  <a:srgbClr val="C000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Μπράβο!  </a:t>
            </a:r>
            <a:endParaRPr lang="en-US" sz="6000" b="1" dirty="0">
              <a:solidFill>
                <a:srgbClr val="C00000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2287233" y="3388023"/>
            <a:ext cx="4613297" cy="1406188"/>
          </a:xfrm>
          <a:prstGeom prst="rightArrow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4000" b="1" u="sng" dirty="0">
                <a:solidFill>
                  <a:srgbClr val="C000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Προχώρησε</a:t>
            </a:r>
            <a:r>
              <a:rPr lang="el-GR" sz="4000" b="1" dirty="0">
                <a:solidFill>
                  <a:srgbClr val="C000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…</a:t>
            </a:r>
            <a:endParaRPr lang="en-US" sz="4000" b="1" dirty="0">
              <a:solidFill>
                <a:srgbClr val="C00000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pic>
        <p:nvPicPr>
          <p:cNvPr id="5" name="Picture 4" descr="Λυπημένο emoticon απεικόνιση αποθεμάτων. εικονογραφία από ...">
            <a:extLst>
              <a:ext uri="{FF2B5EF4-FFF2-40B4-BE49-F238E27FC236}">
                <a16:creationId xmlns:a16="http://schemas.microsoft.com/office/drawing/2014/main" id="{A7698E48-0D42-4728-A929-7E0AD2BC4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4198" y="1844755"/>
            <a:ext cx="3168490" cy="31684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388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00150" y="1009650"/>
            <a:ext cx="6327701" cy="1123712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6000" b="1" dirty="0">
                <a:solidFill>
                  <a:srgbClr val="C000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Δοκίμασε ξανά!</a:t>
            </a:r>
            <a:endParaRPr lang="en-US" sz="6000" b="1" dirty="0">
              <a:solidFill>
                <a:srgbClr val="C00000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3" name="Left Arrow 2">
            <a:hlinkClick r:id="rId2" action="ppaction://hlinksldjump"/>
          </p:cNvPr>
          <p:cNvSpPr/>
          <p:nvPr/>
        </p:nvSpPr>
        <p:spPr>
          <a:xfrm>
            <a:off x="2104656" y="3318451"/>
            <a:ext cx="4518687" cy="1406188"/>
          </a:xfrm>
          <a:prstGeom prst="leftArrow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4000" b="1" u="sng" dirty="0">
                <a:solidFill>
                  <a:srgbClr val="C000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Πήγαινε πίσω! </a:t>
            </a:r>
            <a:endParaRPr lang="en-US" sz="4000" b="1" u="sng" dirty="0">
              <a:solidFill>
                <a:srgbClr val="C00000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pic>
        <p:nvPicPr>
          <p:cNvPr id="4" name="Picture 2" descr="Ce mai face C.L. Baia Mare şi o întrebare pentru C.L. Sighet ...">
            <a:extLst>
              <a:ext uri="{FF2B5EF4-FFF2-40B4-BE49-F238E27FC236}">
                <a16:creationId xmlns:a16="http://schemas.microsoft.com/office/drawing/2014/main" id="{EAD7CC5C-DE63-464E-97C7-27936D876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7366" y="1571506"/>
            <a:ext cx="3084484" cy="28539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1620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71525" y="318553"/>
            <a:ext cx="10648950" cy="100012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>
                <a:latin typeface="Dotum" panose="020B0600000101010101" pitchFamily="34" charset="-127"/>
                <a:ea typeface="Dotum" panose="020B0600000101010101" pitchFamily="34" charset="-127"/>
              </a:rPr>
              <a:t>Πόσες μέλισσες πετούν κοντά στα λουλούδια</a:t>
            </a:r>
            <a:r>
              <a:rPr lang="en-US" sz="2800" b="1" dirty="0">
                <a:latin typeface="Dotum" panose="020B0600000101010101" pitchFamily="34" charset="-127"/>
                <a:ea typeface="Dotum" panose="020B0600000101010101" pitchFamily="34" charset="-127"/>
              </a:rPr>
              <a:t>;</a:t>
            </a:r>
          </a:p>
        </p:txBody>
      </p:sp>
      <p:pic>
        <p:nvPicPr>
          <p:cNvPr id="1026" name="Picture 2" descr="Image result for flower clipart | Desenhos de flores, Artesanato e ...">
            <a:extLst>
              <a:ext uri="{FF2B5EF4-FFF2-40B4-BE49-F238E27FC236}">
                <a16:creationId xmlns:a16="http://schemas.microsoft.com/office/drawing/2014/main" id="{0A54AE90-A958-4D45-B54E-F2B9FD9F2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8697" y="3676024"/>
            <a:ext cx="2577548" cy="257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hlinkClick r:id="rId3" action="ppaction://hlinksldjump"/>
            <a:extLst>
              <a:ext uri="{FF2B5EF4-FFF2-40B4-BE49-F238E27FC236}">
                <a16:creationId xmlns:a16="http://schemas.microsoft.com/office/drawing/2014/main" id="{2C68E01B-B2B5-441C-B250-DC4459349EA5}"/>
              </a:ext>
            </a:extLst>
          </p:cNvPr>
          <p:cNvSpPr txBox="1"/>
          <p:nvPr/>
        </p:nvSpPr>
        <p:spPr>
          <a:xfrm>
            <a:off x="5285649" y="1635175"/>
            <a:ext cx="1366053" cy="1477328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9000">
                <a:solidFill>
                  <a:srgbClr val="C00000"/>
                </a:solidFill>
              </a:defRPr>
            </a:lvl1pPr>
          </a:lstStyle>
          <a:p>
            <a:r>
              <a:rPr lang="el-GR" dirty="0"/>
              <a:t>8</a:t>
            </a:r>
            <a:endParaRPr lang="en-US" dirty="0"/>
          </a:p>
        </p:txBody>
      </p:sp>
      <p:sp>
        <p:nvSpPr>
          <p:cNvPr id="35" name="TextBox 34">
            <a:hlinkClick r:id="rId3" action="ppaction://hlinksldjump"/>
            <a:extLst>
              <a:ext uri="{FF2B5EF4-FFF2-40B4-BE49-F238E27FC236}">
                <a16:creationId xmlns:a16="http://schemas.microsoft.com/office/drawing/2014/main" id="{30BEDE86-CB8D-431E-B637-05774992A690}"/>
              </a:ext>
            </a:extLst>
          </p:cNvPr>
          <p:cNvSpPr txBox="1"/>
          <p:nvPr/>
        </p:nvSpPr>
        <p:spPr>
          <a:xfrm>
            <a:off x="1636571" y="1635175"/>
            <a:ext cx="1366053" cy="1477328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9000">
                <a:solidFill>
                  <a:srgbClr val="C00000"/>
                </a:solidFill>
              </a:defRPr>
            </a:lvl1pPr>
          </a:lstStyle>
          <a:p>
            <a:r>
              <a:rPr lang="el-GR" dirty="0"/>
              <a:t>5</a:t>
            </a:r>
            <a:endParaRPr lang="en-US" dirty="0"/>
          </a:p>
        </p:txBody>
      </p:sp>
      <p:pic>
        <p:nvPicPr>
          <p:cNvPr id="36" name="Picture 4" descr="Ladybird Clipart 4000*4000 transprent Png Free Download - Insect ...">
            <a:extLst>
              <a:ext uri="{FF2B5EF4-FFF2-40B4-BE49-F238E27FC236}">
                <a16:creationId xmlns:a16="http://schemas.microsoft.com/office/drawing/2014/main" id="{33AFA519-E4B2-4B34-B1D1-9864FFEB8F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51534" y="3338624"/>
            <a:ext cx="1389421" cy="10001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hlinkClick r:id="rId5" action="ppaction://hlinksldjump"/>
            <a:extLst>
              <a:ext uri="{FF2B5EF4-FFF2-40B4-BE49-F238E27FC236}">
                <a16:creationId xmlns:a16="http://schemas.microsoft.com/office/drawing/2014/main" id="{2E53417F-13DF-4DB9-B450-6DB012269966}"/>
              </a:ext>
            </a:extLst>
          </p:cNvPr>
          <p:cNvSpPr txBox="1"/>
          <p:nvPr/>
        </p:nvSpPr>
        <p:spPr>
          <a:xfrm>
            <a:off x="9189376" y="1578314"/>
            <a:ext cx="1366053" cy="1477328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9000">
                <a:solidFill>
                  <a:srgbClr val="C00000"/>
                </a:solidFill>
              </a:defRPr>
            </a:lvl1pPr>
          </a:lstStyle>
          <a:p>
            <a:r>
              <a:rPr lang="el-GR" dirty="0"/>
              <a:t>2</a:t>
            </a:r>
            <a:endParaRPr lang="en-US" dirty="0"/>
          </a:p>
        </p:txBody>
      </p:sp>
      <p:pic>
        <p:nvPicPr>
          <p:cNvPr id="8" name="Picture 4" descr="Ladybird Clipart 4000*4000 transprent Png Free Download - Insect ...">
            <a:extLst>
              <a:ext uri="{FF2B5EF4-FFF2-40B4-BE49-F238E27FC236}">
                <a16:creationId xmlns:a16="http://schemas.microsoft.com/office/drawing/2014/main" id="{BFC1B6D3-CAE6-4EEC-9B52-0F75CF135A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3425984" y="3676024"/>
            <a:ext cx="1389421" cy="10001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8C8484-8E5E-430A-B7FE-12024C23B4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606" y="6505619"/>
            <a:ext cx="2257143" cy="3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0429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27602" y="1204740"/>
            <a:ext cx="3319659" cy="851297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4400" b="1" dirty="0">
                <a:solidFill>
                  <a:srgbClr val="C000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Μπράβο!  </a:t>
            </a:r>
            <a:endParaRPr lang="en-US" sz="4400" b="1" dirty="0">
              <a:solidFill>
                <a:srgbClr val="C00000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1580784" y="3334861"/>
            <a:ext cx="4613297" cy="1406188"/>
          </a:xfrm>
          <a:prstGeom prst="rightArrow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4000" b="1" u="sng" dirty="0">
                <a:solidFill>
                  <a:srgbClr val="C000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Προχώρησε</a:t>
            </a:r>
            <a:r>
              <a:rPr lang="el-GR" sz="4000" b="1" dirty="0">
                <a:solidFill>
                  <a:srgbClr val="C000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…</a:t>
            </a:r>
            <a:endParaRPr lang="en-US" sz="4000" b="1" dirty="0">
              <a:solidFill>
                <a:srgbClr val="C00000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pic>
        <p:nvPicPr>
          <p:cNvPr id="5" name="Picture 4" descr="Λυπημένο emoticon απεικόνιση αποθεμάτων. εικονογραφία από ...">
            <a:extLst>
              <a:ext uri="{FF2B5EF4-FFF2-40B4-BE49-F238E27FC236}">
                <a16:creationId xmlns:a16="http://schemas.microsoft.com/office/drawing/2014/main" id="{B5433DC5-C776-4ED2-88A8-2840F4B02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4198" y="1844755"/>
            <a:ext cx="3168490" cy="31684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7367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00150" y="1009650"/>
            <a:ext cx="6327701" cy="1123712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6000" b="1" dirty="0">
                <a:solidFill>
                  <a:srgbClr val="C000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Δοκίμασε ξανά!</a:t>
            </a:r>
            <a:endParaRPr lang="en-US" sz="6000" b="1" dirty="0">
              <a:solidFill>
                <a:srgbClr val="C00000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3" name="Left Arrow 2">
            <a:hlinkClick r:id="rId2" action="ppaction://hlinksldjump"/>
          </p:cNvPr>
          <p:cNvSpPr/>
          <p:nvPr/>
        </p:nvSpPr>
        <p:spPr>
          <a:xfrm>
            <a:off x="2104656" y="3318451"/>
            <a:ext cx="4518687" cy="1406188"/>
          </a:xfrm>
          <a:prstGeom prst="leftArrow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4000" b="1" u="sng" dirty="0">
                <a:solidFill>
                  <a:srgbClr val="C000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Πήγαινε πίσω! </a:t>
            </a:r>
            <a:endParaRPr lang="en-US" sz="4000" b="1" u="sng" dirty="0">
              <a:solidFill>
                <a:srgbClr val="C00000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pic>
        <p:nvPicPr>
          <p:cNvPr id="4" name="Picture 2" descr="Ce mai face C.L. Baia Mare şi o întrebare pentru C.L. Sighet ...">
            <a:extLst>
              <a:ext uri="{FF2B5EF4-FFF2-40B4-BE49-F238E27FC236}">
                <a16:creationId xmlns:a16="http://schemas.microsoft.com/office/drawing/2014/main" id="{EAD7CC5C-DE63-464E-97C7-27936D876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7366" y="1571506"/>
            <a:ext cx="3084484" cy="28539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5854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29787" y="287022"/>
            <a:ext cx="10648950" cy="100012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>
                <a:latin typeface="Dotum" panose="020B0600000101010101" pitchFamily="34" charset="-127"/>
                <a:ea typeface="Dotum" panose="020B0600000101010101" pitchFamily="34" charset="-127"/>
              </a:rPr>
              <a:t>Γράψε τους αριθμούς που βρήκες ή τους αριθμούς που λείπουν στην αριθμητική γραμμή.</a:t>
            </a:r>
            <a:endParaRPr lang="en-US" sz="2800" b="1" dirty="0"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pic>
        <p:nvPicPr>
          <p:cNvPr id="5" name="Picture 2" descr="Αριθμητική Γραμμή 0-10 - Αντωνιάδης – Κέντρο εκπαιδευτικού Υλικού ...">
            <a:extLst>
              <a:ext uri="{FF2B5EF4-FFF2-40B4-BE49-F238E27FC236}">
                <a16:creationId xmlns:a16="http://schemas.microsoft.com/office/drawing/2014/main" id="{86E3D42C-D0C9-4C60-B36B-9695879811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91728" y="2047461"/>
            <a:ext cx="8824420" cy="85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C2B894-BFE6-46C2-A64A-6FD9EC73CD1E}"/>
              </a:ext>
            </a:extLst>
          </p:cNvPr>
          <p:cNvSpPr txBox="1"/>
          <p:nvPr/>
        </p:nvSpPr>
        <p:spPr>
          <a:xfrm>
            <a:off x="1136888" y="1510747"/>
            <a:ext cx="530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endParaRPr lang="en-US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0B6B43-5ADF-451B-91E1-76E49AF2D31E}"/>
              </a:ext>
            </a:extLst>
          </p:cNvPr>
          <p:cNvSpPr txBox="1"/>
          <p:nvPr/>
        </p:nvSpPr>
        <p:spPr>
          <a:xfrm>
            <a:off x="2182667" y="1510746"/>
            <a:ext cx="530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en-US" sz="2400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9704C5-29CA-43F2-9543-8B1D6E1576CA}"/>
              </a:ext>
            </a:extLst>
          </p:cNvPr>
          <p:cNvSpPr txBox="1"/>
          <p:nvPr/>
        </p:nvSpPr>
        <p:spPr>
          <a:xfrm>
            <a:off x="3228446" y="1505519"/>
            <a:ext cx="530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n-US" sz="2400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512D43-A136-4690-AA50-8F15EC85EF9E}"/>
              </a:ext>
            </a:extLst>
          </p:cNvPr>
          <p:cNvSpPr txBox="1"/>
          <p:nvPr/>
        </p:nvSpPr>
        <p:spPr>
          <a:xfrm>
            <a:off x="4274225" y="1505519"/>
            <a:ext cx="530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en-US" sz="24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8E1B9C-8C4F-441F-89C6-B58817AB1E88}"/>
              </a:ext>
            </a:extLst>
          </p:cNvPr>
          <p:cNvSpPr txBox="1"/>
          <p:nvPr/>
        </p:nvSpPr>
        <p:spPr>
          <a:xfrm>
            <a:off x="5356141" y="1529136"/>
            <a:ext cx="530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en-US" sz="2400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9B3D51-9EAC-4C14-8983-7E4ACE5F4CAA}"/>
              </a:ext>
            </a:extLst>
          </p:cNvPr>
          <p:cNvSpPr txBox="1"/>
          <p:nvPr/>
        </p:nvSpPr>
        <p:spPr>
          <a:xfrm>
            <a:off x="6451159" y="1505519"/>
            <a:ext cx="530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en-US" sz="2400" dirty="0">
              <a:solidFill>
                <a:schemeClr val="accent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730B0C-6373-41F1-B2B3-1C2BB6BBCDDD}"/>
              </a:ext>
            </a:extLst>
          </p:cNvPr>
          <p:cNvSpPr txBox="1"/>
          <p:nvPr/>
        </p:nvSpPr>
        <p:spPr>
          <a:xfrm>
            <a:off x="7471672" y="1523457"/>
            <a:ext cx="530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en-US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4BBAC4-9F4D-4EC4-A161-62E3BF50F815}"/>
              </a:ext>
            </a:extLst>
          </p:cNvPr>
          <p:cNvSpPr txBox="1"/>
          <p:nvPr/>
        </p:nvSpPr>
        <p:spPr>
          <a:xfrm>
            <a:off x="8457341" y="1521313"/>
            <a:ext cx="530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505A45-C260-459A-B3E8-F11F0D1A0E89}"/>
              </a:ext>
            </a:extLst>
          </p:cNvPr>
          <p:cNvSpPr txBox="1"/>
          <p:nvPr/>
        </p:nvSpPr>
        <p:spPr>
          <a:xfrm>
            <a:off x="9587203" y="1545656"/>
            <a:ext cx="530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lang="en-US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" name="Picture 2" descr="Αριθμητική Γραμμή 0-10 - Αντωνιάδης – Κέντρο εκπαιδευτικού Υλικού ...">
            <a:extLst>
              <a:ext uri="{FF2B5EF4-FFF2-40B4-BE49-F238E27FC236}">
                <a16:creationId xmlns:a16="http://schemas.microsoft.com/office/drawing/2014/main" id="{2E94EF57-065E-4097-B0A4-E74A0217D7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91737" y="3672455"/>
            <a:ext cx="8824412" cy="85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7F5C7CB-A6B4-4F60-A595-847205A380A1}"/>
              </a:ext>
            </a:extLst>
          </p:cNvPr>
          <p:cNvSpPr txBox="1"/>
          <p:nvPr/>
        </p:nvSpPr>
        <p:spPr>
          <a:xfrm>
            <a:off x="1125436" y="3185545"/>
            <a:ext cx="530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endParaRPr lang="en-US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D4164E9-8B5E-4396-B3FF-ADD281E337D0}"/>
              </a:ext>
            </a:extLst>
          </p:cNvPr>
          <p:cNvSpPr txBox="1"/>
          <p:nvPr/>
        </p:nvSpPr>
        <p:spPr>
          <a:xfrm>
            <a:off x="3228453" y="3200875"/>
            <a:ext cx="530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n-US" sz="2400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D8441F4-668C-4E7E-81B7-4948B20C6966}"/>
              </a:ext>
            </a:extLst>
          </p:cNvPr>
          <p:cNvSpPr txBox="1"/>
          <p:nvPr/>
        </p:nvSpPr>
        <p:spPr>
          <a:xfrm>
            <a:off x="5331470" y="3185544"/>
            <a:ext cx="530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en-US" sz="2400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7CEA37B-2AAE-4F53-80E7-6D6E456DBB18}"/>
              </a:ext>
            </a:extLst>
          </p:cNvPr>
          <p:cNvSpPr txBox="1"/>
          <p:nvPr/>
        </p:nvSpPr>
        <p:spPr>
          <a:xfrm>
            <a:off x="6427862" y="3210790"/>
            <a:ext cx="530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en-US" sz="2400" dirty="0">
              <a:solidFill>
                <a:schemeClr val="accent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0E29F95-2983-4A6E-AC21-FEC0A8E556FE}"/>
              </a:ext>
            </a:extLst>
          </p:cNvPr>
          <p:cNvSpPr txBox="1"/>
          <p:nvPr/>
        </p:nvSpPr>
        <p:spPr>
          <a:xfrm>
            <a:off x="8457349" y="3133058"/>
            <a:ext cx="530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3" name="Picture 2" descr="Αριθμητική Γραμμή 0-10 - Αντωνιάδης – Κέντρο εκπαιδευτικού Υλικού ...">
            <a:extLst>
              <a:ext uri="{FF2B5EF4-FFF2-40B4-BE49-F238E27FC236}">
                <a16:creationId xmlns:a16="http://schemas.microsoft.com/office/drawing/2014/main" id="{3B7ACE81-C507-49FF-A8EB-196BEA4969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90479" y="5493121"/>
            <a:ext cx="8824412" cy="85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92CA628-B061-4917-B8A4-C64BC93071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05619"/>
            <a:ext cx="2257143" cy="3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1461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29787" y="287022"/>
            <a:ext cx="10648950" cy="100012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>
                <a:latin typeface="Dotum" panose="020B0600000101010101" pitchFamily="34" charset="-127"/>
                <a:ea typeface="Dotum" panose="020B0600000101010101" pitchFamily="34" charset="-127"/>
              </a:rPr>
              <a:t>Βοήθησε τη μέλισσα να λύσει μαθηματικά προβλήματα.</a:t>
            </a:r>
            <a:endParaRPr lang="en-US" sz="2800" b="1" dirty="0"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24" name="Rounded Rectangle 1">
            <a:extLst>
              <a:ext uri="{FF2B5EF4-FFF2-40B4-BE49-F238E27FC236}">
                <a16:creationId xmlns:a16="http://schemas.microsoft.com/office/drawing/2014/main" id="{8F30E6B9-62F8-4A27-A811-FCE71D1E1095}"/>
              </a:ext>
            </a:extLst>
          </p:cNvPr>
          <p:cNvSpPr/>
          <p:nvPr/>
        </p:nvSpPr>
        <p:spPr>
          <a:xfrm>
            <a:off x="403663" y="1566699"/>
            <a:ext cx="3148834" cy="2962513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rgbClr val="C000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Η μέλισσα κάθισε σε </a:t>
            </a:r>
            <a:r>
              <a:rPr lang="el-GR" sz="2400" b="1" dirty="0">
                <a:latin typeface="Dotum" panose="020B0600000101010101" pitchFamily="34" charset="-127"/>
                <a:ea typeface="Dotum" panose="020B0600000101010101" pitchFamily="34" charset="-127"/>
              </a:rPr>
              <a:t>2</a:t>
            </a:r>
            <a:r>
              <a:rPr lang="en-US" sz="2400" b="1" dirty="0">
                <a:solidFill>
                  <a:srgbClr val="FFFF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</a:t>
            </a:r>
            <a:r>
              <a:rPr lang="el-GR" sz="2400" b="1" dirty="0">
                <a:solidFill>
                  <a:srgbClr val="FF00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κόκκινες</a:t>
            </a:r>
            <a:r>
              <a:rPr lang="el-GR" sz="2400" b="1" dirty="0">
                <a:solidFill>
                  <a:srgbClr val="FFFF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</a:t>
            </a:r>
            <a:r>
              <a:rPr lang="el-GR" sz="2400" b="1" dirty="0">
                <a:solidFill>
                  <a:srgbClr val="C000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μαργαρίτες και </a:t>
            </a:r>
            <a:r>
              <a:rPr lang="el-GR" sz="2400" b="1" dirty="0">
                <a:latin typeface="Dotum" panose="020B0600000101010101" pitchFamily="34" charset="-127"/>
                <a:ea typeface="Dotum" panose="020B0600000101010101" pitchFamily="34" charset="-127"/>
              </a:rPr>
              <a:t>5</a:t>
            </a:r>
            <a:r>
              <a:rPr lang="el-GR" sz="2400" b="1" dirty="0">
                <a:solidFill>
                  <a:srgbClr val="C000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</a:t>
            </a:r>
            <a:r>
              <a:rPr lang="el-GR" sz="2400" b="1" dirty="0">
                <a:solidFill>
                  <a:srgbClr val="00B0F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γαλάζιες</a:t>
            </a:r>
            <a:r>
              <a:rPr lang="el-GR" sz="2400" b="1" dirty="0">
                <a:solidFill>
                  <a:srgbClr val="C000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μαργαρίτες.</a:t>
            </a:r>
          </a:p>
          <a:p>
            <a:pPr algn="ctr"/>
            <a:r>
              <a:rPr lang="el-GR" sz="2400" b="1" dirty="0">
                <a:solidFill>
                  <a:srgbClr val="C000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Πόσα λουλούδια επισκέφθηκε</a:t>
            </a:r>
            <a:r>
              <a:rPr lang="en-US" sz="2400" b="1" dirty="0">
                <a:solidFill>
                  <a:srgbClr val="C000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;</a:t>
            </a:r>
          </a:p>
        </p:txBody>
      </p:sp>
      <p:pic>
        <p:nvPicPr>
          <p:cNvPr id="25" name="Picture 4" descr="Ladybird Clipart 4000*4000 transprent Png Free Download - Insect ...">
            <a:extLst>
              <a:ext uri="{FF2B5EF4-FFF2-40B4-BE49-F238E27FC236}">
                <a16:creationId xmlns:a16="http://schemas.microsoft.com/office/drawing/2014/main" id="{C910B85B-E333-414E-8391-81A370DACA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1286426" y="4579216"/>
            <a:ext cx="1383308" cy="9833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FF45DE-E2C7-4EF7-9B04-543DB284AB0E}"/>
              </a:ext>
            </a:extLst>
          </p:cNvPr>
          <p:cNvSpPr txBox="1"/>
          <p:nvPr/>
        </p:nvSpPr>
        <p:spPr>
          <a:xfrm>
            <a:off x="-136634" y="5612524"/>
            <a:ext cx="48137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Ζωγράφισε τις μαργαρίτες και γράψε τους αριθμούς.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E8FE127-1E33-4F77-8428-E63FA8014B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606" y="6505619"/>
            <a:ext cx="2257143" cy="3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8616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29787" y="287022"/>
            <a:ext cx="10648950" cy="100012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>
                <a:latin typeface="Dotum" panose="020B0600000101010101" pitchFamily="34" charset="-127"/>
                <a:ea typeface="Dotum" panose="020B0600000101010101" pitchFamily="34" charset="-127"/>
              </a:rPr>
              <a:t>Βοήθησε τη μέλισσα να λύσει μαθηματικά προβλήματα.</a:t>
            </a:r>
            <a:endParaRPr lang="en-US" sz="2800" b="1" dirty="0"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24" name="Rounded Rectangle 1">
            <a:extLst>
              <a:ext uri="{FF2B5EF4-FFF2-40B4-BE49-F238E27FC236}">
                <a16:creationId xmlns:a16="http://schemas.microsoft.com/office/drawing/2014/main" id="{8F30E6B9-62F8-4A27-A811-FCE71D1E1095}"/>
              </a:ext>
            </a:extLst>
          </p:cNvPr>
          <p:cNvSpPr/>
          <p:nvPr/>
        </p:nvSpPr>
        <p:spPr>
          <a:xfrm>
            <a:off x="529787" y="1616703"/>
            <a:ext cx="3148834" cy="2553891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rgbClr val="C000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Αν θέλεις μπορείς να σκεφτείς το δικό σου πρόβλημα και να μας το ζωγραφίσεις!</a:t>
            </a:r>
          </a:p>
        </p:txBody>
      </p:sp>
      <p:pic>
        <p:nvPicPr>
          <p:cNvPr id="25" name="Picture 4" descr="Ladybird Clipart 4000*4000 transprent Png Free Download - Insect ...">
            <a:extLst>
              <a:ext uri="{FF2B5EF4-FFF2-40B4-BE49-F238E27FC236}">
                <a16:creationId xmlns:a16="http://schemas.microsoft.com/office/drawing/2014/main" id="{C910B85B-E333-414E-8391-81A370DACA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1286426" y="4579216"/>
            <a:ext cx="1383308" cy="9833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FF45DE-E2C7-4EF7-9B04-543DB284AB0E}"/>
              </a:ext>
            </a:extLst>
          </p:cNvPr>
          <p:cNvSpPr txBox="1"/>
          <p:nvPr/>
        </p:nvSpPr>
        <p:spPr>
          <a:xfrm>
            <a:off x="-111344" y="5644056"/>
            <a:ext cx="48137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Ζωγράφισε τις μαργαρίτες και γράψε τους αριθμούς.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79DF00CD-53A0-4272-8D75-79A7862FD90C}"/>
              </a:ext>
            </a:extLst>
          </p:cNvPr>
          <p:cNvSpPr/>
          <p:nvPr/>
        </p:nvSpPr>
        <p:spPr>
          <a:xfrm>
            <a:off x="5711491" y="1412391"/>
            <a:ext cx="3859163" cy="408623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rgbClr val="C000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Περιμένουμε τις εργασίες σας!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75AE03-A905-4D09-89BE-70D1FEDAE3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606" y="6505619"/>
            <a:ext cx="2257143" cy="3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9061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65528" y="395443"/>
            <a:ext cx="6089990" cy="1600438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4400" b="1" dirty="0">
                <a:solidFill>
                  <a:srgbClr val="C000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Μπράβο!</a:t>
            </a:r>
          </a:p>
          <a:p>
            <a:pPr algn="ctr"/>
            <a:r>
              <a:rPr lang="el-GR" sz="4400" b="1" dirty="0">
                <a:solidFill>
                  <a:srgbClr val="C000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Έφτασες στο τέλος!  </a:t>
            </a:r>
            <a:endParaRPr lang="en-US" sz="4400" b="1" dirty="0">
              <a:solidFill>
                <a:srgbClr val="C00000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pic>
        <p:nvPicPr>
          <p:cNvPr id="5" name="Picture 4" descr="Λυπημένο emoticon απεικόνιση αποθεμάτων. εικονογραφία από ...">
            <a:extLst>
              <a:ext uri="{FF2B5EF4-FFF2-40B4-BE49-F238E27FC236}">
                <a16:creationId xmlns:a16="http://schemas.microsoft.com/office/drawing/2014/main" id="{B5433DC5-C776-4ED2-88A8-2840F4B02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2998" y="2296699"/>
            <a:ext cx="3168490" cy="31684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1">
            <a:extLst>
              <a:ext uri="{FF2B5EF4-FFF2-40B4-BE49-F238E27FC236}">
                <a16:creationId xmlns:a16="http://schemas.microsoft.com/office/drawing/2014/main" id="{A49E16C0-9FA7-4E79-A658-0C985BF80909}"/>
              </a:ext>
            </a:extLst>
          </p:cNvPr>
          <p:cNvSpPr/>
          <p:nvPr/>
        </p:nvSpPr>
        <p:spPr>
          <a:xfrm>
            <a:off x="321423" y="3121913"/>
            <a:ext cx="3525364" cy="1055608"/>
          </a:xfrm>
          <a:prstGeom prst="roundRect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solidFill>
                  <a:srgbClr val="C000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Είσαι καταπληκτικός!  </a:t>
            </a:r>
            <a:endParaRPr lang="en-US" sz="2800" b="1" dirty="0">
              <a:solidFill>
                <a:srgbClr val="C00000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FBF550D5-625A-4A20-A7CA-A5FC2CDDE997}"/>
              </a:ext>
            </a:extLst>
          </p:cNvPr>
          <p:cNvSpPr/>
          <p:nvPr/>
        </p:nvSpPr>
        <p:spPr>
          <a:xfrm>
            <a:off x="7967699" y="3121913"/>
            <a:ext cx="3525364" cy="1055608"/>
          </a:xfrm>
          <a:prstGeom prst="roundRect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solidFill>
                  <a:srgbClr val="C000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Είσαι καταπληκτική!  </a:t>
            </a:r>
            <a:endParaRPr lang="en-US" sz="2800" b="1" dirty="0">
              <a:solidFill>
                <a:srgbClr val="C00000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295A62-AE4D-4D0B-B725-3C08436E17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606" y="6505619"/>
            <a:ext cx="2257143" cy="3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45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50243" y="795325"/>
            <a:ext cx="4367516" cy="1123712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6000" b="1" dirty="0">
                <a:solidFill>
                  <a:srgbClr val="C000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Μπράβο!  </a:t>
            </a:r>
            <a:endParaRPr lang="en-US" sz="6000" b="1" dirty="0">
              <a:solidFill>
                <a:srgbClr val="C00000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2287233" y="3388023"/>
            <a:ext cx="4613297" cy="1406188"/>
          </a:xfrm>
          <a:prstGeom prst="rightArrow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4000" b="1" u="sng" dirty="0">
                <a:solidFill>
                  <a:srgbClr val="C000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Προχώρησε</a:t>
            </a:r>
            <a:r>
              <a:rPr lang="el-GR" sz="4000" b="1" dirty="0">
                <a:solidFill>
                  <a:srgbClr val="C000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…</a:t>
            </a:r>
            <a:endParaRPr lang="en-US" sz="4000" b="1" dirty="0">
              <a:solidFill>
                <a:srgbClr val="C00000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pic>
        <p:nvPicPr>
          <p:cNvPr id="3" name="Picture 2" descr="Λυπημένο emoticon απεικόνιση αποθεμάτων. εικονογραφία από ...">
            <a:extLst>
              <a:ext uri="{FF2B5EF4-FFF2-40B4-BE49-F238E27FC236}">
                <a16:creationId xmlns:a16="http://schemas.microsoft.com/office/drawing/2014/main" id="{6DA7D4E7-6829-40F6-AA6A-C3CB78E65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4198" y="1844755"/>
            <a:ext cx="3168490" cy="31684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046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00150" y="1009650"/>
            <a:ext cx="6327701" cy="1123712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6000" b="1" dirty="0">
                <a:solidFill>
                  <a:srgbClr val="C000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Δοκίμασε ξανά!</a:t>
            </a:r>
            <a:endParaRPr lang="en-US" sz="6000" b="1" dirty="0">
              <a:solidFill>
                <a:srgbClr val="C00000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3" name="Left Arrow 2">
            <a:hlinkClick r:id="rId2" action="ppaction://hlinksldjump"/>
          </p:cNvPr>
          <p:cNvSpPr/>
          <p:nvPr/>
        </p:nvSpPr>
        <p:spPr>
          <a:xfrm>
            <a:off x="2104656" y="3318451"/>
            <a:ext cx="4518687" cy="1406188"/>
          </a:xfrm>
          <a:prstGeom prst="leftArrow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4000" b="1" u="sng" dirty="0">
                <a:solidFill>
                  <a:srgbClr val="C000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Πήγαινε πίσω! </a:t>
            </a:r>
            <a:endParaRPr lang="en-US" sz="4000" b="1" u="sng" dirty="0">
              <a:solidFill>
                <a:srgbClr val="C00000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pic>
        <p:nvPicPr>
          <p:cNvPr id="4" name="Picture 2" descr="Ce mai face C.L. Baia Mare şi o întrebare pentru C.L. Sighet ...">
            <a:extLst>
              <a:ext uri="{FF2B5EF4-FFF2-40B4-BE49-F238E27FC236}">
                <a16:creationId xmlns:a16="http://schemas.microsoft.com/office/drawing/2014/main" id="{EAD7CC5C-DE63-464E-97C7-27936D876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7366" y="1571506"/>
            <a:ext cx="3084484" cy="28539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191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71525" y="318553"/>
            <a:ext cx="10648950" cy="100012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>
                <a:latin typeface="Dotum" panose="020B0600000101010101" pitchFamily="34" charset="-127"/>
                <a:ea typeface="Dotum" panose="020B0600000101010101" pitchFamily="34" charset="-127"/>
              </a:rPr>
              <a:t>Πόσες μέλισσες πετούν κοντά στα λουλούδια</a:t>
            </a:r>
            <a:r>
              <a:rPr lang="en-US" sz="2800" b="1" dirty="0">
                <a:latin typeface="Dotum" panose="020B0600000101010101" pitchFamily="34" charset="-127"/>
                <a:ea typeface="Dotum" panose="020B0600000101010101" pitchFamily="34" charset="-127"/>
              </a:rPr>
              <a:t>;</a:t>
            </a:r>
          </a:p>
        </p:txBody>
      </p:sp>
      <p:pic>
        <p:nvPicPr>
          <p:cNvPr id="1026" name="Picture 2" descr="Image result for flower clipart | Desenhos de flores, Artesanato e ...">
            <a:extLst>
              <a:ext uri="{FF2B5EF4-FFF2-40B4-BE49-F238E27FC236}">
                <a16:creationId xmlns:a16="http://schemas.microsoft.com/office/drawing/2014/main" id="{0A54AE90-A958-4D45-B54E-F2B9FD9F2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8697" y="3676024"/>
            <a:ext cx="2577548" cy="257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hlinkClick r:id="rId3" action="ppaction://hlinksldjump"/>
            <a:extLst>
              <a:ext uri="{FF2B5EF4-FFF2-40B4-BE49-F238E27FC236}">
                <a16:creationId xmlns:a16="http://schemas.microsoft.com/office/drawing/2014/main" id="{2C68E01B-B2B5-441C-B250-DC4459349EA5}"/>
              </a:ext>
            </a:extLst>
          </p:cNvPr>
          <p:cNvSpPr txBox="1"/>
          <p:nvPr/>
        </p:nvSpPr>
        <p:spPr>
          <a:xfrm>
            <a:off x="5285649" y="1635175"/>
            <a:ext cx="1366053" cy="1477328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9000">
                <a:solidFill>
                  <a:srgbClr val="C00000"/>
                </a:solidFill>
              </a:defRPr>
            </a:lvl1pPr>
          </a:lstStyle>
          <a:p>
            <a:r>
              <a:rPr lang="el-GR" dirty="0"/>
              <a:t>4</a:t>
            </a:r>
            <a:endParaRPr lang="en-US" dirty="0"/>
          </a:p>
        </p:txBody>
      </p:sp>
      <p:sp>
        <p:nvSpPr>
          <p:cNvPr id="35" name="TextBox 34">
            <a:hlinkClick r:id="rId4" action="ppaction://hlinksldjump"/>
            <a:extLst>
              <a:ext uri="{FF2B5EF4-FFF2-40B4-BE49-F238E27FC236}">
                <a16:creationId xmlns:a16="http://schemas.microsoft.com/office/drawing/2014/main" id="{30BEDE86-CB8D-431E-B637-05774992A690}"/>
              </a:ext>
            </a:extLst>
          </p:cNvPr>
          <p:cNvSpPr txBox="1"/>
          <p:nvPr/>
        </p:nvSpPr>
        <p:spPr>
          <a:xfrm>
            <a:off x="1610066" y="1635175"/>
            <a:ext cx="1366053" cy="1477328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9000">
                <a:solidFill>
                  <a:srgbClr val="C00000"/>
                </a:solidFill>
              </a:defRPr>
            </a:lvl1pPr>
          </a:lstStyle>
          <a:p>
            <a:r>
              <a:rPr lang="el-GR" dirty="0"/>
              <a:t>6</a:t>
            </a:r>
            <a:endParaRPr lang="en-US" dirty="0"/>
          </a:p>
        </p:txBody>
      </p:sp>
      <p:pic>
        <p:nvPicPr>
          <p:cNvPr id="36" name="Picture 4" descr="Ladybird Clipart 4000*4000 transprent Png Free Download - Insect ...">
            <a:extLst>
              <a:ext uri="{FF2B5EF4-FFF2-40B4-BE49-F238E27FC236}">
                <a16:creationId xmlns:a16="http://schemas.microsoft.com/office/drawing/2014/main" id="{33AFA519-E4B2-4B34-B1D1-9864FFEB8F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87547" y="3284763"/>
            <a:ext cx="1366053" cy="9833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hlinkClick r:id="rId4" action="ppaction://hlinksldjump"/>
            <a:extLst>
              <a:ext uri="{FF2B5EF4-FFF2-40B4-BE49-F238E27FC236}">
                <a16:creationId xmlns:a16="http://schemas.microsoft.com/office/drawing/2014/main" id="{2E53417F-13DF-4DB9-B450-6DB012269966}"/>
              </a:ext>
            </a:extLst>
          </p:cNvPr>
          <p:cNvSpPr txBox="1"/>
          <p:nvPr/>
        </p:nvSpPr>
        <p:spPr>
          <a:xfrm>
            <a:off x="9189376" y="1578314"/>
            <a:ext cx="1366053" cy="1477328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9000">
                <a:solidFill>
                  <a:srgbClr val="C00000"/>
                </a:solidFill>
              </a:defRPr>
            </a:lvl1pPr>
          </a:lstStyle>
          <a:p>
            <a:r>
              <a:rPr lang="el-GR" dirty="0"/>
              <a:t>1</a:t>
            </a:r>
            <a:endParaRPr lang="en-US" dirty="0"/>
          </a:p>
        </p:txBody>
      </p:sp>
      <p:pic>
        <p:nvPicPr>
          <p:cNvPr id="10" name="Picture 4" descr="Ladybird Clipart 4000*4000 transprent Png Free Download - Insect ...">
            <a:extLst>
              <a:ext uri="{FF2B5EF4-FFF2-40B4-BE49-F238E27FC236}">
                <a16:creationId xmlns:a16="http://schemas.microsoft.com/office/drawing/2014/main" id="{B12E0EB1-C206-47EA-BD97-C9944C240B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18576" y="4339935"/>
            <a:ext cx="1366053" cy="9833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Ladybird Clipart 4000*4000 transprent Png Free Download - Insect ...">
            <a:extLst>
              <a:ext uri="{FF2B5EF4-FFF2-40B4-BE49-F238E27FC236}">
                <a16:creationId xmlns:a16="http://schemas.microsoft.com/office/drawing/2014/main" id="{743FCA56-8C8B-4076-969D-3489453215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3744557" y="3429000"/>
            <a:ext cx="1366053" cy="9833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Ladybird Clipart 4000*4000 transprent Png Free Download - Insect ...">
            <a:extLst>
              <a:ext uri="{FF2B5EF4-FFF2-40B4-BE49-F238E27FC236}">
                <a16:creationId xmlns:a16="http://schemas.microsoft.com/office/drawing/2014/main" id="{5E137962-479D-4084-BD90-62A063FB38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3278315" y="4412303"/>
            <a:ext cx="1366053" cy="9833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9B8DED-146D-4600-B352-1BE290C02D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606" y="6505619"/>
            <a:ext cx="2257143" cy="3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715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50243" y="795325"/>
            <a:ext cx="4367516" cy="1123712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6000" b="1" dirty="0">
                <a:solidFill>
                  <a:srgbClr val="C000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Μπράβο!  </a:t>
            </a:r>
            <a:endParaRPr lang="en-US" sz="6000" b="1" dirty="0">
              <a:solidFill>
                <a:srgbClr val="C00000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2287233" y="3388023"/>
            <a:ext cx="4613297" cy="1406188"/>
          </a:xfrm>
          <a:prstGeom prst="rightArrow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4000" b="1" u="sng" dirty="0">
                <a:solidFill>
                  <a:srgbClr val="C000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Προχώρησε</a:t>
            </a:r>
            <a:r>
              <a:rPr lang="el-GR" sz="4000" b="1" dirty="0">
                <a:solidFill>
                  <a:srgbClr val="C000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…</a:t>
            </a:r>
            <a:endParaRPr lang="en-US" sz="4000" b="1" dirty="0">
              <a:solidFill>
                <a:srgbClr val="C00000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pic>
        <p:nvPicPr>
          <p:cNvPr id="3" name="Picture 2" descr="Λυπημένο emoticon απεικόνιση αποθεμάτων. εικονογραφία από ...">
            <a:extLst>
              <a:ext uri="{FF2B5EF4-FFF2-40B4-BE49-F238E27FC236}">
                <a16:creationId xmlns:a16="http://schemas.microsoft.com/office/drawing/2014/main" id="{6DA7D4E7-6829-40F6-AA6A-C3CB78E65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4198" y="1844755"/>
            <a:ext cx="3168490" cy="31684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32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00150" y="1009650"/>
            <a:ext cx="6327701" cy="1123712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6000" b="1" dirty="0">
                <a:solidFill>
                  <a:srgbClr val="C000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Δοκίμασε ξανά!</a:t>
            </a:r>
            <a:endParaRPr lang="en-US" sz="6000" b="1" dirty="0">
              <a:solidFill>
                <a:srgbClr val="C00000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3" name="Left Arrow 2">
            <a:hlinkClick r:id="rId2" action="ppaction://hlinksldjump"/>
          </p:cNvPr>
          <p:cNvSpPr/>
          <p:nvPr/>
        </p:nvSpPr>
        <p:spPr>
          <a:xfrm>
            <a:off x="2104656" y="3318451"/>
            <a:ext cx="4518687" cy="1406188"/>
          </a:xfrm>
          <a:prstGeom prst="leftArrow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4000" b="1" u="sng" dirty="0">
                <a:solidFill>
                  <a:srgbClr val="C000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Πήγαινε πίσω! </a:t>
            </a:r>
            <a:endParaRPr lang="en-US" sz="4000" b="1" u="sng" dirty="0">
              <a:solidFill>
                <a:srgbClr val="C00000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pic>
        <p:nvPicPr>
          <p:cNvPr id="4" name="Picture 2" descr="Ce mai face C.L. Baia Mare şi o întrebare pentru C.L. Sighet ...">
            <a:extLst>
              <a:ext uri="{FF2B5EF4-FFF2-40B4-BE49-F238E27FC236}">
                <a16:creationId xmlns:a16="http://schemas.microsoft.com/office/drawing/2014/main" id="{EAD7CC5C-DE63-464E-97C7-27936D876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7366" y="1571506"/>
            <a:ext cx="3084484" cy="28539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828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71525" y="318553"/>
            <a:ext cx="10648950" cy="100012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>
                <a:latin typeface="Dotum" panose="020B0600000101010101" pitchFamily="34" charset="-127"/>
                <a:ea typeface="Dotum" panose="020B0600000101010101" pitchFamily="34" charset="-127"/>
              </a:rPr>
              <a:t>Πόσες μέλισσες πετούν κοντά στα λουλούδια</a:t>
            </a:r>
            <a:r>
              <a:rPr lang="en-US" sz="2800" b="1" dirty="0">
                <a:latin typeface="Dotum" panose="020B0600000101010101" pitchFamily="34" charset="-127"/>
                <a:ea typeface="Dotum" panose="020B0600000101010101" pitchFamily="34" charset="-127"/>
              </a:rPr>
              <a:t>;</a:t>
            </a:r>
          </a:p>
        </p:txBody>
      </p:sp>
      <p:pic>
        <p:nvPicPr>
          <p:cNvPr id="1026" name="Picture 2" descr="Image result for flower clipart | Desenhos de flores, Artesanato e ...">
            <a:extLst>
              <a:ext uri="{FF2B5EF4-FFF2-40B4-BE49-F238E27FC236}">
                <a16:creationId xmlns:a16="http://schemas.microsoft.com/office/drawing/2014/main" id="{0A54AE90-A958-4D45-B54E-F2B9FD9F2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8697" y="3676024"/>
            <a:ext cx="2577548" cy="257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hlinkClick r:id="rId3" action="ppaction://hlinksldjump"/>
            <a:extLst>
              <a:ext uri="{FF2B5EF4-FFF2-40B4-BE49-F238E27FC236}">
                <a16:creationId xmlns:a16="http://schemas.microsoft.com/office/drawing/2014/main" id="{2C68E01B-B2B5-441C-B250-DC4459349EA5}"/>
              </a:ext>
            </a:extLst>
          </p:cNvPr>
          <p:cNvSpPr txBox="1"/>
          <p:nvPr/>
        </p:nvSpPr>
        <p:spPr>
          <a:xfrm>
            <a:off x="5285649" y="1635175"/>
            <a:ext cx="1366053" cy="1477328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9000">
                <a:solidFill>
                  <a:srgbClr val="C00000"/>
                </a:solidFill>
              </a:defRPr>
            </a:lvl1pPr>
          </a:lstStyle>
          <a:p>
            <a:r>
              <a:rPr lang="el-GR" dirty="0"/>
              <a:t>8</a:t>
            </a:r>
            <a:endParaRPr lang="en-US" dirty="0"/>
          </a:p>
        </p:txBody>
      </p:sp>
      <p:sp>
        <p:nvSpPr>
          <p:cNvPr id="35" name="TextBox 34">
            <a:hlinkClick r:id="rId4" action="ppaction://hlinksldjump"/>
            <a:extLst>
              <a:ext uri="{FF2B5EF4-FFF2-40B4-BE49-F238E27FC236}">
                <a16:creationId xmlns:a16="http://schemas.microsoft.com/office/drawing/2014/main" id="{30BEDE86-CB8D-431E-B637-05774992A690}"/>
              </a:ext>
            </a:extLst>
          </p:cNvPr>
          <p:cNvSpPr txBox="1"/>
          <p:nvPr/>
        </p:nvSpPr>
        <p:spPr>
          <a:xfrm>
            <a:off x="1610066" y="1635175"/>
            <a:ext cx="1366053" cy="1477328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9000">
                <a:solidFill>
                  <a:srgbClr val="C00000"/>
                </a:solidFill>
              </a:defRPr>
            </a:lvl1pPr>
          </a:lstStyle>
          <a:p>
            <a:r>
              <a:rPr lang="el-GR" dirty="0"/>
              <a:t>6</a:t>
            </a:r>
            <a:endParaRPr lang="en-US" dirty="0"/>
          </a:p>
        </p:txBody>
      </p:sp>
      <p:pic>
        <p:nvPicPr>
          <p:cNvPr id="36" name="Picture 4" descr="Ladybird Clipart 4000*4000 transprent Png Free Download - Insect ...">
            <a:extLst>
              <a:ext uri="{FF2B5EF4-FFF2-40B4-BE49-F238E27FC236}">
                <a16:creationId xmlns:a16="http://schemas.microsoft.com/office/drawing/2014/main" id="{33AFA519-E4B2-4B34-B1D1-9864FFEB8F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19445" y="3338623"/>
            <a:ext cx="879981" cy="6334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hlinkClick r:id="rId3" action="ppaction://hlinksldjump"/>
            <a:extLst>
              <a:ext uri="{FF2B5EF4-FFF2-40B4-BE49-F238E27FC236}">
                <a16:creationId xmlns:a16="http://schemas.microsoft.com/office/drawing/2014/main" id="{2E53417F-13DF-4DB9-B450-6DB012269966}"/>
              </a:ext>
            </a:extLst>
          </p:cNvPr>
          <p:cNvSpPr txBox="1"/>
          <p:nvPr/>
        </p:nvSpPr>
        <p:spPr>
          <a:xfrm>
            <a:off x="9189376" y="1578314"/>
            <a:ext cx="1366053" cy="1477328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9000">
                <a:solidFill>
                  <a:srgbClr val="C00000"/>
                </a:solidFill>
              </a:defRPr>
            </a:lvl1pPr>
          </a:lstStyle>
          <a:p>
            <a:r>
              <a:rPr lang="el-GR" dirty="0"/>
              <a:t>7</a:t>
            </a:r>
            <a:endParaRPr lang="en-US" dirty="0"/>
          </a:p>
        </p:txBody>
      </p:sp>
      <p:pic>
        <p:nvPicPr>
          <p:cNvPr id="8" name="Picture 4" descr="Ladybird Clipart 4000*4000 transprent Png Free Download - Insect ...">
            <a:extLst>
              <a:ext uri="{FF2B5EF4-FFF2-40B4-BE49-F238E27FC236}">
                <a16:creationId xmlns:a16="http://schemas.microsoft.com/office/drawing/2014/main" id="{0BEE468C-B1CB-42DF-B12A-E17A857497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07456" y="3881454"/>
            <a:ext cx="879981" cy="6334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Ladybird Clipart 4000*4000 transprent Png Free Download - Insect ...">
            <a:extLst>
              <a:ext uri="{FF2B5EF4-FFF2-40B4-BE49-F238E27FC236}">
                <a16:creationId xmlns:a16="http://schemas.microsoft.com/office/drawing/2014/main" id="{026B5E54-2CE8-4356-A58D-F8AB59CF2D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26851" y="4535566"/>
            <a:ext cx="879981" cy="6334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Ladybird Clipart 4000*4000 transprent Png Free Download - Insect ...">
            <a:extLst>
              <a:ext uri="{FF2B5EF4-FFF2-40B4-BE49-F238E27FC236}">
                <a16:creationId xmlns:a16="http://schemas.microsoft.com/office/drawing/2014/main" id="{93A099C6-1CD9-4F34-A582-59369F9118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4892575" y="3220095"/>
            <a:ext cx="879981" cy="6334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Ladybird Clipart 4000*4000 transprent Png Free Download - Insect ...">
            <a:extLst>
              <a:ext uri="{FF2B5EF4-FFF2-40B4-BE49-F238E27FC236}">
                <a16:creationId xmlns:a16="http://schemas.microsoft.com/office/drawing/2014/main" id="{CFE816E9-D337-4B55-95A8-8ACCDCCC00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3964573" y="3782337"/>
            <a:ext cx="879981" cy="6334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Ladybird Clipart 4000*4000 transprent Png Free Download - Insect ...">
            <a:extLst>
              <a:ext uri="{FF2B5EF4-FFF2-40B4-BE49-F238E27FC236}">
                <a16:creationId xmlns:a16="http://schemas.microsoft.com/office/drawing/2014/main" id="{7ED5DA80-FC9D-40BE-B55D-BAB651CEFB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3711918" y="4753160"/>
            <a:ext cx="879980" cy="6334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EDA59D-4274-4599-A9CD-18DD38F9B4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606" y="6505619"/>
            <a:ext cx="2257143" cy="3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345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50243" y="795325"/>
            <a:ext cx="4367516" cy="1123712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6000" b="1" dirty="0">
                <a:solidFill>
                  <a:srgbClr val="C000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Μπράβο!  </a:t>
            </a:r>
            <a:endParaRPr lang="en-US" sz="6000" b="1" dirty="0">
              <a:solidFill>
                <a:srgbClr val="C00000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2287233" y="3388023"/>
            <a:ext cx="4613297" cy="1406188"/>
          </a:xfrm>
          <a:prstGeom prst="rightArrow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4000" b="1" u="sng" dirty="0">
                <a:solidFill>
                  <a:srgbClr val="C000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Προχώρησε</a:t>
            </a:r>
            <a:r>
              <a:rPr lang="el-GR" sz="4000" b="1" dirty="0">
                <a:solidFill>
                  <a:srgbClr val="C000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…</a:t>
            </a:r>
            <a:endParaRPr lang="en-US" sz="4000" b="1" dirty="0">
              <a:solidFill>
                <a:srgbClr val="C00000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pic>
        <p:nvPicPr>
          <p:cNvPr id="5" name="Picture 4" descr="Λυπημένο emoticon απεικόνιση αποθεμάτων. εικονογραφία από ...">
            <a:extLst>
              <a:ext uri="{FF2B5EF4-FFF2-40B4-BE49-F238E27FC236}">
                <a16:creationId xmlns:a16="http://schemas.microsoft.com/office/drawing/2014/main" id="{B3A55D86-7245-48DB-85EE-A18B7080D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4198" y="1844755"/>
            <a:ext cx="3168490" cy="31684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3307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EE8011"/>
      </a:accent1>
      <a:accent2>
        <a:srgbClr val="CEC079"/>
      </a:accent2>
      <a:accent3>
        <a:srgbClr val="93A569"/>
      </a:accent3>
      <a:accent4>
        <a:srgbClr val="69A58B"/>
      </a:accent4>
      <a:accent5>
        <a:srgbClr val="6DAABD"/>
      </a:accent5>
      <a:accent6>
        <a:srgbClr val="B24A4B"/>
      </a:accent6>
      <a:hlink>
        <a:srgbClr val="EE8E11"/>
      </a:hlink>
      <a:folHlink>
        <a:srgbClr val="BFAE7F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686B1E04-F35C-4AB5-985D-0C358CA110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143</TotalTime>
  <Words>272</Words>
  <Application>Microsoft Office PowerPoint</Application>
  <PresentationFormat>Widescreen</PresentationFormat>
  <Paragraphs>92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Dotum</vt:lpstr>
      <vt:lpstr>Arial</vt:lpstr>
      <vt:lpstr>Impact</vt:lpstr>
      <vt:lpstr>Tahoma</vt:lpstr>
      <vt:lpstr>Main Event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Παιζω με τους αριθμους</dc:title>
  <dc:creator>maria</dc:creator>
  <cp:lastModifiedBy>Μαρία Χριστοδούλου</cp:lastModifiedBy>
  <cp:revision>27</cp:revision>
  <dcterms:created xsi:type="dcterms:W3CDTF">2020-06-03T12:50:42Z</dcterms:created>
  <dcterms:modified xsi:type="dcterms:W3CDTF">2020-06-03T17:25:55Z</dcterms:modified>
</cp:coreProperties>
</file>