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4" r:id="rId2"/>
    <p:sldId id="273" r:id="rId3"/>
    <p:sldId id="290" r:id="rId4"/>
    <p:sldId id="270" r:id="rId5"/>
    <p:sldId id="292" r:id="rId6"/>
    <p:sldId id="293" r:id="rId7"/>
    <p:sldId id="294" r:id="rId8"/>
    <p:sldId id="296" r:id="rId9"/>
    <p:sldId id="295" r:id="rId10"/>
    <p:sldId id="29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zUevKULEIwYc9fLFC0z6zA==" hashData="I2Yq67k+KfWsGpQcd5pTKvWQDOCzqpvdl9l2FEHhlN0KrPmkLXsz+4NaEGX83JP7mW31qCsWBzYPeN4GeNAewQ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4" autoAdjust="0"/>
    <p:restoredTop sz="94542" autoAdjust="0"/>
  </p:normalViewPr>
  <p:slideViewPr>
    <p:cSldViewPr snapToGrid="0">
      <p:cViewPr varScale="1">
        <p:scale>
          <a:sx n="89" d="100"/>
          <a:sy n="89" d="100"/>
        </p:scale>
        <p:origin x="120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594D48-0A5E-4384-A7E6-FBA6C18673C5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AB923F-EA30-4707-91F6-0004360F1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397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D61A4-3287-45BB-8DA0-1A7941B257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5821B1-6E5E-4F5F-991B-D3F9963999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81BAE5-B6EE-47FE-802B-259A0DF85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401A-1379-41F0-AA2A-15BE86C9A21D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4DA70-2F57-4278-89DA-AFD3865E0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A3ED8F-A8FF-48B5-AE30-8537DD5B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395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931A0-54B2-481C-BD3C-32A6BB5EA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D98A5A-2BF7-4709-AE92-3FF2AC8DD6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C515F-D9C4-4745-A888-794EA3F41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401A-1379-41F0-AA2A-15BE86C9A21D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8281B-11E6-4373-B53B-DFD80A40F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4DAE4-856C-4001-9C27-FE60CCC6A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973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31070E-AFB4-41F0-AC60-39847FFEEA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040318-5127-474B-BC85-A3EAECACF5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CB9444-F559-42F3-9FBC-1A86B662D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401A-1379-41F0-AA2A-15BE86C9A21D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0EE4B-41ED-4B8A-9ED5-3CFE30AB9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47AE41-F2F8-46EE-80E6-A4728E83B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323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D8C87-1111-4920-ABB5-8D3BFE6DF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E2389-31CF-492A-9960-1BF63D7D6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250882-BDC6-4C63-A0AB-C96642211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401A-1379-41F0-AA2A-15BE86C9A21D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A1398-EFA8-4BF1-837C-2777EC654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79C7C7-C4C4-4395-BAF6-15BD056D9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12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E6DFA-BE68-4740-8DFE-BB095587F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A5CCB1-F1EA-4F57-9C3E-B845DFB271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DD908E-4611-4437-A7D8-F46E4848F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401A-1379-41F0-AA2A-15BE86C9A21D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E727D-E70E-448B-ADBD-6B0BB8F0E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33D69B-7E80-4608-B7B7-B09F3E49B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890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45280-ECCE-434C-88F4-B3CC98592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540B4-ECE4-4902-B339-9BB98ED6FD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4E760C-AB98-4E38-9B3E-94CD496DA5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93CA0B-7939-4838-BBD0-7ED17D730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401A-1379-41F0-AA2A-15BE86C9A21D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3BCC90-2A19-4533-89E7-C1BE52EA7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50A949-8AEC-4972-8455-2C0D6D1F4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21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194A2-A5B1-44DD-8ACA-E298A27D7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142313-9E54-428A-9A82-A815A361E4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63067D-E672-49B1-B040-8FF91DF4CD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E95848-F426-4AC5-B266-ED4F22951A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726120-AE1F-40DB-86B6-1F22BDE4D1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F78C4-91CB-41F0-AC8A-EB8D22F67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401A-1379-41F0-AA2A-15BE86C9A21D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E76851-E260-47D0-AA3F-3973EED71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A9AE34-A13F-46CE-943F-478CF44C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874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85BFC-7DD3-483A-9BAD-AA2ECE042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388E7D-F5BA-462A-A4BF-2EC203649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401A-1379-41F0-AA2A-15BE86C9A21D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BA146E-354D-475F-AF64-DA0A91AF2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002177-5C6C-4DBA-9E19-C25F052A6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13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2C0B23-A37C-483E-8669-1197CA799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401A-1379-41F0-AA2A-15BE86C9A21D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2FD820-7CD3-4FB0-BAB3-03F5AB98E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9FE63A-9132-4B8C-BABA-3088728A6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259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49126-F9F0-4A79-B195-7B1F3593C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2C9C7-7998-4E80-8CAA-5D42D30A3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1FD8D9-12E1-4D48-B83D-33EF0050F8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090B7D-5BD8-475F-BFD5-A46DA3191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401A-1379-41F0-AA2A-15BE86C9A21D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4E76A4-EEE4-4979-9349-34837CF43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5980B2-5B20-4C06-B24A-DCBCC506A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23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89CB-2061-4429-929D-E8CBF57F8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DDCEF6-F1F9-4B91-BD26-FE39795DE9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469C6D-0696-48BC-9650-EBF05C91DC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D4E49-B4A4-4193-94A7-8456B6BE2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401A-1379-41F0-AA2A-15BE86C9A21D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16F07F-D18A-4862-BB13-BAFAA4126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F07B4D-E5DA-4263-AE3F-BC1F9287D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502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D3462D-5654-4F4C-99CF-53E79B957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425ACA-7A84-497D-919E-EAD3FC50F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DD5B8-EDDF-4B00-8195-F3F45BA862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B401A-1379-41F0-AA2A-15BE86C9A21D}" type="datetimeFigureOut">
              <a:rPr lang="en-GB" smtClean="0"/>
              <a:t>25/05/2020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935ED7-AED0-4F57-A33E-11A9F033BF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F9EF77-70C7-4EBB-9D8C-0BBBDCFB67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48B03-6B2D-4518-8983-3C88FD5D40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03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6" descr="Stock Vector | Desenhos animados bonitinhos, Ilustrações de menina ...">
            <a:extLst>
              <a:ext uri="{FF2B5EF4-FFF2-40B4-BE49-F238E27FC236}">
                <a16:creationId xmlns:a16="http://schemas.microsoft.com/office/drawing/2014/main" id="{F851841A-5B8C-4735-B013-35AC5904F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379665" y="1840924"/>
            <a:ext cx="5757083" cy="4360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12FCF4CE-7617-44A7-A9D9-460C5F2D0BC2}"/>
              </a:ext>
            </a:extLst>
          </p:cNvPr>
          <p:cNvSpPr/>
          <p:nvPr/>
        </p:nvSpPr>
        <p:spPr>
          <a:xfrm>
            <a:off x="419549" y="2910359"/>
            <a:ext cx="4880709" cy="3368837"/>
          </a:xfrm>
          <a:prstGeom prst="wedgeRoundRectCallout">
            <a:avLst>
              <a:gd name="adj1" fmla="val 72066"/>
              <a:gd name="adj2" fmla="val -6793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Αγαπάμε πολύ τα λουλούδια! Πήγαμε στο φυτώριο και αγοράσαμε μαργαρίτες. Θα τις φυτέψουμε στους ανθώνες σε σειρά.</a:t>
            </a:r>
            <a:r>
              <a:rPr lang="en-US" sz="28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Χρειαζόμαστε τη βοήθεια σας…</a:t>
            </a:r>
            <a:endParaRPr lang="en-GB" sz="28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31121373-D55E-46F2-BDA7-F07047DEA12A}"/>
              </a:ext>
            </a:extLst>
          </p:cNvPr>
          <p:cNvSpPr/>
          <p:nvPr/>
        </p:nvSpPr>
        <p:spPr>
          <a:xfrm>
            <a:off x="1588386" y="393945"/>
            <a:ext cx="4962993" cy="2173783"/>
          </a:xfrm>
          <a:prstGeom prst="wedgeRoundRectCallout">
            <a:avLst>
              <a:gd name="adj1" fmla="val 89058"/>
              <a:gd name="adj2" fmla="val -3952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Γειά σας παιδάκια! Όπως σας υποσχεθήκαμε θα συνεχίσουμε το παιχνίδι μας με τα μοτίβα!</a:t>
            </a:r>
            <a:endParaRPr lang="en-GB" sz="32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ED466C89-D552-4F1A-BB45-C74ADE177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79" y="6586702"/>
            <a:ext cx="2247900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flower box png - Flowerbox Flowers In Pot Flowers Garden Spring ...">
            <a:extLst>
              <a:ext uri="{FF2B5EF4-FFF2-40B4-BE49-F238E27FC236}">
                <a16:creationId xmlns:a16="http://schemas.microsoft.com/office/drawing/2014/main" id="{D9892210-AA41-495F-823A-555C9CFA9B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92085" y="5121104"/>
            <a:ext cx="1972292" cy="185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3273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4138645-D11C-4CDB-A259-8AE795EE85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362018"/>
              </p:ext>
            </p:extLst>
          </p:nvPr>
        </p:nvGraphicFramePr>
        <p:xfrm>
          <a:off x="494153" y="980240"/>
          <a:ext cx="11168840" cy="17980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6884">
                  <a:extLst>
                    <a:ext uri="{9D8B030D-6E8A-4147-A177-3AD203B41FA5}">
                      <a16:colId xmlns:a16="http://schemas.microsoft.com/office/drawing/2014/main" val="3334458306"/>
                    </a:ext>
                  </a:extLst>
                </a:gridCol>
                <a:gridCol w="1116884">
                  <a:extLst>
                    <a:ext uri="{9D8B030D-6E8A-4147-A177-3AD203B41FA5}">
                      <a16:colId xmlns:a16="http://schemas.microsoft.com/office/drawing/2014/main" val="85616407"/>
                    </a:ext>
                  </a:extLst>
                </a:gridCol>
                <a:gridCol w="1116884">
                  <a:extLst>
                    <a:ext uri="{9D8B030D-6E8A-4147-A177-3AD203B41FA5}">
                      <a16:colId xmlns:a16="http://schemas.microsoft.com/office/drawing/2014/main" val="865799158"/>
                    </a:ext>
                  </a:extLst>
                </a:gridCol>
                <a:gridCol w="1116884">
                  <a:extLst>
                    <a:ext uri="{9D8B030D-6E8A-4147-A177-3AD203B41FA5}">
                      <a16:colId xmlns:a16="http://schemas.microsoft.com/office/drawing/2014/main" val="972744438"/>
                    </a:ext>
                  </a:extLst>
                </a:gridCol>
                <a:gridCol w="1116884">
                  <a:extLst>
                    <a:ext uri="{9D8B030D-6E8A-4147-A177-3AD203B41FA5}">
                      <a16:colId xmlns:a16="http://schemas.microsoft.com/office/drawing/2014/main" val="1613611426"/>
                    </a:ext>
                  </a:extLst>
                </a:gridCol>
                <a:gridCol w="1116884">
                  <a:extLst>
                    <a:ext uri="{9D8B030D-6E8A-4147-A177-3AD203B41FA5}">
                      <a16:colId xmlns:a16="http://schemas.microsoft.com/office/drawing/2014/main" val="730564775"/>
                    </a:ext>
                  </a:extLst>
                </a:gridCol>
                <a:gridCol w="1116884">
                  <a:extLst>
                    <a:ext uri="{9D8B030D-6E8A-4147-A177-3AD203B41FA5}">
                      <a16:colId xmlns:a16="http://schemas.microsoft.com/office/drawing/2014/main" val="4211111259"/>
                    </a:ext>
                  </a:extLst>
                </a:gridCol>
                <a:gridCol w="1116884">
                  <a:extLst>
                    <a:ext uri="{9D8B030D-6E8A-4147-A177-3AD203B41FA5}">
                      <a16:colId xmlns:a16="http://schemas.microsoft.com/office/drawing/2014/main" val="2662720497"/>
                    </a:ext>
                  </a:extLst>
                </a:gridCol>
                <a:gridCol w="1116884">
                  <a:extLst>
                    <a:ext uri="{9D8B030D-6E8A-4147-A177-3AD203B41FA5}">
                      <a16:colId xmlns:a16="http://schemas.microsoft.com/office/drawing/2014/main" val="553113147"/>
                    </a:ext>
                  </a:extLst>
                </a:gridCol>
                <a:gridCol w="1116884">
                  <a:extLst>
                    <a:ext uri="{9D8B030D-6E8A-4147-A177-3AD203B41FA5}">
                      <a16:colId xmlns:a16="http://schemas.microsoft.com/office/drawing/2014/main" val="437626459"/>
                    </a:ext>
                  </a:extLst>
                </a:gridCol>
              </a:tblGrid>
              <a:tr h="1798099">
                <a:tc>
                  <a:txBody>
                    <a:bodyPr/>
                    <a:lstStyle/>
                    <a:p>
                      <a:endParaRPr lang="en-GB" dirty="0">
                        <a:ln w="38100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8100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8100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8100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8100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8100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8100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8100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8100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8100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33509"/>
                  </a:ext>
                </a:extLst>
              </a:tr>
            </a:tbl>
          </a:graphicData>
        </a:graphic>
      </p:graphicFrame>
      <p:pic>
        <p:nvPicPr>
          <p:cNvPr id="30" name="Picture 6" descr="Stock Vector | Desenhos animados bonitinhos, Ilustrações de menina ...">
            <a:extLst>
              <a:ext uri="{FF2B5EF4-FFF2-40B4-BE49-F238E27FC236}">
                <a16:creationId xmlns:a16="http://schemas.microsoft.com/office/drawing/2014/main" id="{0457440E-0266-4DD0-9A58-6CE051BC93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461905" y="19022"/>
            <a:ext cx="1136540" cy="860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2">
            <a:extLst>
              <a:ext uri="{FF2B5EF4-FFF2-40B4-BE49-F238E27FC236}">
                <a16:creationId xmlns:a16="http://schemas.microsoft.com/office/drawing/2014/main" id="{916BC653-B5E2-4416-A183-29A532093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26831"/>
            <a:ext cx="2247900" cy="23116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Speech Bubble: Rectangle with Corners Rounded 20">
            <a:extLst>
              <a:ext uri="{FF2B5EF4-FFF2-40B4-BE49-F238E27FC236}">
                <a16:creationId xmlns:a16="http://schemas.microsoft.com/office/drawing/2014/main" id="{A7CB8561-F8B2-4B0D-A0DA-DDC32572B215}"/>
              </a:ext>
            </a:extLst>
          </p:cNvPr>
          <p:cNvSpPr/>
          <p:nvPr/>
        </p:nvSpPr>
        <p:spPr>
          <a:xfrm>
            <a:off x="137755" y="139081"/>
            <a:ext cx="7412678" cy="637532"/>
          </a:xfrm>
          <a:prstGeom prst="wedgeRoundRectCallout">
            <a:avLst>
              <a:gd name="adj1" fmla="val 49605"/>
              <a:gd name="adj2" fmla="val -20272"/>
              <a:gd name="adj3" fmla="val 16667"/>
            </a:avLst>
          </a:pr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Μπορείτε να ζωγραφίσετε τα μοτίβα στις λωρίδες εδώ αν το εκτυπώσετε ή να  μας στείλετε τα μοτίβα στο δικό σας χαρτί !</a:t>
            </a:r>
            <a:endParaRPr lang="en-GB" dirty="0">
              <a:ln w="0"/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Speech Bubble: Rectangle with Corners Rounded 21">
            <a:extLst>
              <a:ext uri="{FF2B5EF4-FFF2-40B4-BE49-F238E27FC236}">
                <a16:creationId xmlns:a16="http://schemas.microsoft.com/office/drawing/2014/main" id="{6DCA6A46-98DD-4792-9407-11A661451506}"/>
              </a:ext>
            </a:extLst>
          </p:cNvPr>
          <p:cNvSpPr/>
          <p:nvPr/>
        </p:nvSpPr>
        <p:spPr>
          <a:xfrm>
            <a:off x="7631273" y="139080"/>
            <a:ext cx="2047404" cy="705234"/>
          </a:xfrm>
          <a:prstGeom prst="wedgeRoundRectCallout">
            <a:avLst>
              <a:gd name="adj1" fmla="val 76973"/>
              <a:gd name="adj2" fmla="val -7003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Περιμένουμε 3 μοτίβα!!!</a:t>
            </a:r>
            <a:endParaRPr lang="en-GB" sz="20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70C4F95B-0B5D-40B0-B4F2-684E17DDFE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745155"/>
              </p:ext>
            </p:extLst>
          </p:nvPr>
        </p:nvGraphicFramePr>
        <p:xfrm>
          <a:off x="494153" y="2914265"/>
          <a:ext cx="11168840" cy="17980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6884">
                  <a:extLst>
                    <a:ext uri="{9D8B030D-6E8A-4147-A177-3AD203B41FA5}">
                      <a16:colId xmlns:a16="http://schemas.microsoft.com/office/drawing/2014/main" val="3334458306"/>
                    </a:ext>
                  </a:extLst>
                </a:gridCol>
                <a:gridCol w="1116884">
                  <a:extLst>
                    <a:ext uri="{9D8B030D-6E8A-4147-A177-3AD203B41FA5}">
                      <a16:colId xmlns:a16="http://schemas.microsoft.com/office/drawing/2014/main" val="85616407"/>
                    </a:ext>
                  </a:extLst>
                </a:gridCol>
                <a:gridCol w="1116884">
                  <a:extLst>
                    <a:ext uri="{9D8B030D-6E8A-4147-A177-3AD203B41FA5}">
                      <a16:colId xmlns:a16="http://schemas.microsoft.com/office/drawing/2014/main" val="865799158"/>
                    </a:ext>
                  </a:extLst>
                </a:gridCol>
                <a:gridCol w="1116884">
                  <a:extLst>
                    <a:ext uri="{9D8B030D-6E8A-4147-A177-3AD203B41FA5}">
                      <a16:colId xmlns:a16="http://schemas.microsoft.com/office/drawing/2014/main" val="972744438"/>
                    </a:ext>
                  </a:extLst>
                </a:gridCol>
                <a:gridCol w="1116884">
                  <a:extLst>
                    <a:ext uri="{9D8B030D-6E8A-4147-A177-3AD203B41FA5}">
                      <a16:colId xmlns:a16="http://schemas.microsoft.com/office/drawing/2014/main" val="1613611426"/>
                    </a:ext>
                  </a:extLst>
                </a:gridCol>
                <a:gridCol w="1116884">
                  <a:extLst>
                    <a:ext uri="{9D8B030D-6E8A-4147-A177-3AD203B41FA5}">
                      <a16:colId xmlns:a16="http://schemas.microsoft.com/office/drawing/2014/main" val="730564775"/>
                    </a:ext>
                  </a:extLst>
                </a:gridCol>
                <a:gridCol w="1116884">
                  <a:extLst>
                    <a:ext uri="{9D8B030D-6E8A-4147-A177-3AD203B41FA5}">
                      <a16:colId xmlns:a16="http://schemas.microsoft.com/office/drawing/2014/main" val="4211111259"/>
                    </a:ext>
                  </a:extLst>
                </a:gridCol>
                <a:gridCol w="1116884">
                  <a:extLst>
                    <a:ext uri="{9D8B030D-6E8A-4147-A177-3AD203B41FA5}">
                      <a16:colId xmlns:a16="http://schemas.microsoft.com/office/drawing/2014/main" val="2662720497"/>
                    </a:ext>
                  </a:extLst>
                </a:gridCol>
                <a:gridCol w="1116884">
                  <a:extLst>
                    <a:ext uri="{9D8B030D-6E8A-4147-A177-3AD203B41FA5}">
                      <a16:colId xmlns:a16="http://schemas.microsoft.com/office/drawing/2014/main" val="553113147"/>
                    </a:ext>
                  </a:extLst>
                </a:gridCol>
                <a:gridCol w="1116884">
                  <a:extLst>
                    <a:ext uri="{9D8B030D-6E8A-4147-A177-3AD203B41FA5}">
                      <a16:colId xmlns:a16="http://schemas.microsoft.com/office/drawing/2014/main" val="437626459"/>
                    </a:ext>
                  </a:extLst>
                </a:gridCol>
              </a:tblGrid>
              <a:tr h="1798099">
                <a:tc>
                  <a:txBody>
                    <a:bodyPr/>
                    <a:lstStyle/>
                    <a:p>
                      <a:endParaRPr lang="en-GB" dirty="0">
                        <a:ln w="38100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8100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8100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8100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8100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8100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8100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8100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8100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8100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33509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70AFC2DE-5596-42CE-848F-CEF318EC88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377074"/>
              </p:ext>
            </p:extLst>
          </p:nvPr>
        </p:nvGraphicFramePr>
        <p:xfrm>
          <a:off x="494153" y="4856273"/>
          <a:ext cx="11168840" cy="17980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6884">
                  <a:extLst>
                    <a:ext uri="{9D8B030D-6E8A-4147-A177-3AD203B41FA5}">
                      <a16:colId xmlns:a16="http://schemas.microsoft.com/office/drawing/2014/main" val="3334458306"/>
                    </a:ext>
                  </a:extLst>
                </a:gridCol>
                <a:gridCol w="1116884">
                  <a:extLst>
                    <a:ext uri="{9D8B030D-6E8A-4147-A177-3AD203B41FA5}">
                      <a16:colId xmlns:a16="http://schemas.microsoft.com/office/drawing/2014/main" val="85616407"/>
                    </a:ext>
                  </a:extLst>
                </a:gridCol>
                <a:gridCol w="1116884">
                  <a:extLst>
                    <a:ext uri="{9D8B030D-6E8A-4147-A177-3AD203B41FA5}">
                      <a16:colId xmlns:a16="http://schemas.microsoft.com/office/drawing/2014/main" val="865799158"/>
                    </a:ext>
                  </a:extLst>
                </a:gridCol>
                <a:gridCol w="1116884">
                  <a:extLst>
                    <a:ext uri="{9D8B030D-6E8A-4147-A177-3AD203B41FA5}">
                      <a16:colId xmlns:a16="http://schemas.microsoft.com/office/drawing/2014/main" val="972744438"/>
                    </a:ext>
                  </a:extLst>
                </a:gridCol>
                <a:gridCol w="1116884">
                  <a:extLst>
                    <a:ext uri="{9D8B030D-6E8A-4147-A177-3AD203B41FA5}">
                      <a16:colId xmlns:a16="http://schemas.microsoft.com/office/drawing/2014/main" val="1613611426"/>
                    </a:ext>
                  </a:extLst>
                </a:gridCol>
                <a:gridCol w="1116884">
                  <a:extLst>
                    <a:ext uri="{9D8B030D-6E8A-4147-A177-3AD203B41FA5}">
                      <a16:colId xmlns:a16="http://schemas.microsoft.com/office/drawing/2014/main" val="730564775"/>
                    </a:ext>
                  </a:extLst>
                </a:gridCol>
                <a:gridCol w="1116884">
                  <a:extLst>
                    <a:ext uri="{9D8B030D-6E8A-4147-A177-3AD203B41FA5}">
                      <a16:colId xmlns:a16="http://schemas.microsoft.com/office/drawing/2014/main" val="4211111259"/>
                    </a:ext>
                  </a:extLst>
                </a:gridCol>
                <a:gridCol w="1116884">
                  <a:extLst>
                    <a:ext uri="{9D8B030D-6E8A-4147-A177-3AD203B41FA5}">
                      <a16:colId xmlns:a16="http://schemas.microsoft.com/office/drawing/2014/main" val="2662720497"/>
                    </a:ext>
                  </a:extLst>
                </a:gridCol>
                <a:gridCol w="1116884">
                  <a:extLst>
                    <a:ext uri="{9D8B030D-6E8A-4147-A177-3AD203B41FA5}">
                      <a16:colId xmlns:a16="http://schemas.microsoft.com/office/drawing/2014/main" val="553113147"/>
                    </a:ext>
                  </a:extLst>
                </a:gridCol>
                <a:gridCol w="1116884">
                  <a:extLst>
                    <a:ext uri="{9D8B030D-6E8A-4147-A177-3AD203B41FA5}">
                      <a16:colId xmlns:a16="http://schemas.microsoft.com/office/drawing/2014/main" val="437626459"/>
                    </a:ext>
                  </a:extLst>
                </a:gridCol>
              </a:tblGrid>
              <a:tr h="1798099">
                <a:tc>
                  <a:txBody>
                    <a:bodyPr/>
                    <a:lstStyle/>
                    <a:p>
                      <a:endParaRPr lang="en-GB" dirty="0">
                        <a:ln w="38100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8100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8100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8100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8100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8100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8100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8100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8100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8100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6335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7572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6" descr="Stock Vector | Desenhos animados bonitinhos, Ilustrações de menina ...">
            <a:extLst>
              <a:ext uri="{FF2B5EF4-FFF2-40B4-BE49-F238E27FC236}">
                <a16:creationId xmlns:a16="http://schemas.microsoft.com/office/drawing/2014/main" id="{F851841A-5B8C-4735-B013-35AC5904F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869088" y="1447054"/>
            <a:ext cx="4997314" cy="3785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12FCF4CE-7617-44A7-A9D9-460C5F2D0BC2}"/>
              </a:ext>
            </a:extLst>
          </p:cNvPr>
          <p:cNvSpPr/>
          <p:nvPr/>
        </p:nvSpPr>
        <p:spPr>
          <a:xfrm>
            <a:off x="286756" y="208238"/>
            <a:ext cx="6426146" cy="2079760"/>
          </a:xfrm>
          <a:prstGeom prst="wedgeRoundRectCallout">
            <a:avLst>
              <a:gd name="adj1" fmla="val 89529"/>
              <a:gd name="adj2" fmla="val -930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Αγοράσαμε από το φυτώριο</a:t>
            </a:r>
            <a:r>
              <a:rPr lang="el-GR" sz="28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l-GR" sz="2800" b="1" dirty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κόκκινες</a:t>
            </a:r>
            <a:r>
              <a:rPr lang="el-GR" sz="28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sz="2800" b="1" dirty="0">
              <a:ln w="0"/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8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και</a:t>
            </a:r>
            <a:r>
              <a:rPr lang="el-GR" sz="28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l-GR" sz="2800" b="1" dirty="0">
                <a:ln w="0"/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κίτρινες</a:t>
            </a:r>
            <a:r>
              <a:rPr lang="el-GR" sz="28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μαργαρίτες. Θα τις φυτέψουμε  με τρόπο που να κάνουν μοτίβο. 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7AD63FB0-FD2C-4725-B85A-BCAAF8907B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66040" y="6446130"/>
            <a:ext cx="2247900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6" descr="Flowers clip art free images clipart 3 - ClipartBarn">
            <a:extLst>
              <a:ext uri="{FF2B5EF4-FFF2-40B4-BE49-F238E27FC236}">
                <a16:creationId xmlns:a16="http://schemas.microsoft.com/office/drawing/2014/main" id="{52F22F75-70FB-4BC5-BCBA-E446752CA6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2786" y="2514879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Flowers clip art free images clipart 3 - ClipartBarn">
            <a:extLst>
              <a:ext uri="{FF2B5EF4-FFF2-40B4-BE49-F238E27FC236}">
                <a16:creationId xmlns:a16="http://schemas.microsoft.com/office/drawing/2014/main" id="{A5AF00B1-FE58-4F93-99AA-C6A5D31821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879" y="2482864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Flowers clip art free images clipart 3 - ClipartBarn">
            <a:extLst>
              <a:ext uri="{FF2B5EF4-FFF2-40B4-BE49-F238E27FC236}">
                <a16:creationId xmlns:a16="http://schemas.microsoft.com/office/drawing/2014/main" id="{34C2C3BC-5D25-4A5F-AD0A-54E56CAD8F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06820" y="2482864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" descr="Flowers clip art free images clipart 3 - ClipartBarn">
            <a:extLst>
              <a:ext uri="{FF2B5EF4-FFF2-40B4-BE49-F238E27FC236}">
                <a16:creationId xmlns:a16="http://schemas.microsoft.com/office/drawing/2014/main" id="{E3524998-A489-4C71-8826-D7403B91CE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50172" y="2514879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16A02EE-626C-4405-AB37-3E59262C26DE}"/>
              </a:ext>
            </a:extLst>
          </p:cNvPr>
          <p:cNvSpPr txBox="1"/>
          <p:nvPr/>
        </p:nvSpPr>
        <p:spPr>
          <a:xfrm>
            <a:off x="667271" y="2324124"/>
            <a:ext cx="839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000" dirty="0"/>
              <a:t>4</a:t>
            </a:r>
            <a:endParaRPr lang="en-US" sz="6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573A3AE-8CFE-4814-A789-EA84C06445B4}"/>
              </a:ext>
            </a:extLst>
          </p:cNvPr>
          <p:cNvSpPr txBox="1"/>
          <p:nvPr/>
        </p:nvSpPr>
        <p:spPr>
          <a:xfrm>
            <a:off x="593601" y="3250993"/>
            <a:ext cx="839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000" dirty="0"/>
              <a:t>4</a:t>
            </a:r>
            <a:endParaRPr lang="en-US" sz="6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4BCB64-9AAF-4F62-88E6-36538F35CBF2}"/>
              </a:ext>
            </a:extLst>
          </p:cNvPr>
          <p:cNvSpPr txBox="1"/>
          <p:nvPr/>
        </p:nvSpPr>
        <p:spPr>
          <a:xfrm>
            <a:off x="4754949" y="2673564"/>
            <a:ext cx="1901345" cy="18446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280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l-GR" sz="2400" dirty="0"/>
              <a:t>Πόσες είναι όλες οι μαργαρίτες</a:t>
            </a:r>
            <a:r>
              <a:rPr lang="en-US" sz="2400" dirty="0"/>
              <a:t>;</a:t>
            </a:r>
            <a:r>
              <a:rPr lang="el-GR" sz="2400" dirty="0"/>
              <a:t> </a:t>
            </a:r>
            <a:r>
              <a:rPr lang="en-US" sz="2400" dirty="0"/>
              <a:t> </a:t>
            </a:r>
            <a:r>
              <a:rPr lang="el-GR" sz="2400" dirty="0"/>
              <a:t>Μετρήστε τις.</a:t>
            </a:r>
            <a:endParaRPr lang="en-US" sz="2400" dirty="0"/>
          </a:p>
        </p:txBody>
      </p:sp>
      <p:pic>
        <p:nvPicPr>
          <p:cNvPr id="35" name="Εικόνα 5">
            <a:extLst>
              <a:ext uri="{FF2B5EF4-FFF2-40B4-BE49-F238E27FC236}">
                <a16:creationId xmlns:a16="http://schemas.microsoft.com/office/drawing/2014/main" id="{03D53D6A-105C-4D0D-AD1F-E425090B39F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3641" y="5300590"/>
            <a:ext cx="5334000" cy="11861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6" name="Picture 6" descr="Flowers clip art free images clipart 3 - ClipartBarn">
            <a:extLst>
              <a:ext uri="{FF2B5EF4-FFF2-40B4-BE49-F238E27FC236}">
                <a16:creationId xmlns:a16="http://schemas.microsoft.com/office/drawing/2014/main" id="{EF601890-9306-44B4-959C-49B5E0AFAA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4504" y="4915024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6" descr="Flowers clip art free images clipart 3 - ClipartBarn">
            <a:extLst>
              <a:ext uri="{FF2B5EF4-FFF2-40B4-BE49-F238E27FC236}">
                <a16:creationId xmlns:a16="http://schemas.microsoft.com/office/drawing/2014/main" id="{1CF8698E-2279-4F95-B734-494C29CF9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06509" y="4925867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6" descr="Flowers clip art free images clipart 3 - ClipartBarn">
            <a:extLst>
              <a:ext uri="{FF2B5EF4-FFF2-40B4-BE49-F238E27FC236}">
                <a16:creationId xmlns:a16="http://schemas.microsoft.com/office/drawing/2014/main" id="{23D9B414-C4D8-43CB-A16F-490DFA9E34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69788" y="4925867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6" descr="Flowers clip art free images clipart 3 - ClipartBarn">
            <a:extLst>
              <a:ext uri="{FF2B5EF4-FFF2-40B4-BE49-F238E27FC236}">
                <a16:creationId xmlns:a16="http://schemas.microsoft.com/office/drawing/2014/main" id="{92AB79E6-035D-4970-B9D5-4406E72BDE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33067" y="4915024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B5B7B37E-48FB-47CF-9D83-B92980680B5D}"/>
              </a:ext>
            </a:extLst>
          </p:cNvPr>
          <p:cNvSpPr txBox="1"/>
          <p:nvPr/>
        </p:nvSpPr>
        <p:spPr>
          <a:xfrm>
            <a:off x="5956612" y="5437479"/>
            <a:ext cx="41935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dirty="0"/>
              <a:t>8 </a:t>
            </a:r>
            <a:r>
              <a:rPr lang="el-GR" sz="2800" dirty="0"/>
              <a:t>μαργαρίτες</a:t>
            </a:r>
            <a:r>
              <a:rPr lang="el-GR" sz="6000" dirty="0"/>
              <a:t> </a:t>
            </a:r>
            <a:endParaRPr lang="en-US" sz="6000" dirty="0"/>
          </a:p>
        </p:txBody>
      </p:sp>
      <p:pic>
        <p:nvPicPr>
          <p:cNvPr id="45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B3B08163-FC72-45F4-9A13-4576D348F6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1765025" y="3491741"/>
            <a:ext cx="456058" cy="650146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315C7489-BC77-4683-A53D-54C01B9E9F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2411794" y="3502584"/>
            <a:ext cx="456058" cy="639303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B05F106A-0045-4BBD-8398-657E547569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3007138" y="3523756"/>
            <a:ext cx="395117" cy="608610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5E740163-90DF-442B-B78E-B019338C91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3615049" y="3482220"/>
            <a:ext cx="456058" cy="650146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741C1AF3-FDD7-4BDC-B3F8-E96BEE9D96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3303594" y="4925867"/>
            <a:ext cx="456058" cy="623311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2298DADD-5697-4A56-ADD9-5D7DD7183C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3836141" y="4925867"/>
            <a:ext cx="456058" cy="635349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086B9C83-866E-4B8F-BAB9-DB3EDC00AC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4455421" y="4923263"/>
            <a:ext cx="395117" cy="635349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D4BAD389-C126-48C0-8422-9D272CC769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4982776" y="4923263"/>
            <a:ext cx="456058" cy="662477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6840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6" descr="Stock Vector | Desenhos animados bonitinhos, Ilustrações de menina ...">
            <a:extLst>
              <a:ext uri="{FF2B5EF4-FFF2-40B4-BE49-F238E27FC236}">
                <a16:creationId xmlns:a16="http://schemas.microsoft.com/office/drawing/2014/main" id="{F851841A-5B8C-4735-B013-35AC5904F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379665" y="1710170"/>
            <a:ext cx="5757083" cy="4360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12FCF4CE-7617-44A7-A9D9-460C5F2D0BC2}"/>
              </a:ext>
            </a:extLst>
          </p:cNvPr>
          <p:cNvSpPr/>
          <p:nvPr/>
        </p:nvSpPr>
        <p:spPr>
          <a:xfrm>
            <a:off x="757980" y="2818469"/>
            <a:ext cx="5060795" cy="3933887"/>
          </a:xfrm>
          <a:prstGeom prst="wedgeRoundRectCallout">
            <a:avLst>
              <a:gd name="adj1" fmla="val 72066"/>
              <a:gd name="adj2" fmla="val -6793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l-GR" sz="28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12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0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Προσέξετε πρέπει να χρησιμοποιήσετε και τα </a:t>
            </a:r>
            <a:r>
              <a:rPr lang="el-GR" sz="20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sz="20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χρώματα μαργαρίτων.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8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0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Πρέπει να φυτέψετε και τις  </a:t>
            </a:r>
            <a:r>
              <a:rPr lang="el-GR" sz="20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l-GR" sz="20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μαργαρίτες. Δεν πρέπει να σας περισσέψουν φυτά.</a:t>
            </a:r>
          </a:p>
          <a:p>
            <a:endParaRPr lang="el-GR" sz="8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0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 λύσεις είναι περισσότερες από μία.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8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0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Χρησιμοποιείστε πραγματικά κόκκινα και κίτρινα αντικείμενα για να βρείτε τα μοτίβα. Μετά ζωγραφίστε τα.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20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31121373-D55E-46F2-BDA7-F07047DEA12A}"/>
              </a:ext>
            </a:extLst>
          </p:cNvPr>
          <p:cNvSpPr/>
          <p:nvPr/>
        </p:nvSpPr>
        <p:spPr>
          <a:xfrm>
            <a:off x="1588386" y="322343"/>
            <a:ext cx="4962993" cy="2173783"/>
          </a:xfrm>
          <a:prstGeom prst="wedgeRoundRectCallout">
            <a:avLst>
              <a:gd name="adj1" fmla="val 89058"/>
              <a:gd name="adj2" fmla="val -3952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 ποιους τρόπους μπορούμε να φυτέψουμε τις</a:t>
            </a:r>
            <a:r>
              <a:rPr lang="el-GR" sz="28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l-GR" sz="2800" b="1" dirty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κόκκινες</a:t>
            </a:r>
            <a:r>
              <a:rPr lang="el-GR" sz="2800" b="1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τις </a:t>
            </a:r>
            <a:r>
              <a:rPr lang="el-GR" sz="28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l-GR" sz="2800" b="1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b="1" dirty="0">
                <a:ln w="0"/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κίτρινες</a:t>
            </a:r>
            <a:r>
              <a:rPr lang="el-GR" sz="2800" b="1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μαργαρίτες στους ανθώνες για να κάνουν μοτίβο</a:t>
            </a:r>
            <a:r>
              <a:rPr lang="en-US" sz="28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GB" sz="28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ED466C89-D552-4F1A-BB45-C74ADE177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3121" y="6545287"/>
            <a:ext cx="2247900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C5DCE83-B45F-4A67-9D46-5EA7AE2F2CC6}"/>
              </a:ext>
            </a:extLst>
          </p:cNvPr>
          <p:cNvSpPr txBox="1"/>
          <p:nvPr/>
        </p:nvSpPr>
        <p:spPr>
          <a:xfrm>
            <a:off x="7233031" y="57652"/>
            <a:ext cx="1967425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/>
              <a:t>1</a:t>
            </a:r>
            <a:r>
              <a:rPr lang="el-GR" sz="2400" baseline="30000" dirty="0"/>
              <a:t>ο</a:t>
            </a:r>
            <a:r>
              <a:rPr lang="el-GR" sz="2400" dirty="0"/>
              <a:t>   πρόβλημα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2521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4138645-D11C-4CDB-A259-8AE795EE85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335530"/>
              </p:ext>
            </p:extLst>
          </p:nvPr>
        </p:nvGraphicFramePr>
        <p:xfrm>
          <a:off x="1372181" y="1713692"/>
          <a:ext cx="9901890" cy="179809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90189">
                  <a:extLst>
                    <a:ext uri="{9D8B030D-6E8A-4147-A177-3AD203B41FA5}">
                      <a16:colId xmlns:a16="http://schemas.microsoft.com/office/drawing/2014/main" val="3334458306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85616407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865799158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972744438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1613611426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730564775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4211111259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2662720497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553113147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437626459"/>
                    </a:ext>
                  </a:extLst>
                </a:gridCol>
              </a:tblGrid>
              <a:tr h="179809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63350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C27FEEC-685E-4AFF-A024-99189E8B97FF}"/>
              </a:ext>
            </a:extLst>
          </p:cNvPr>
          <p:cNvSpPr txBox="1"/>
          <p:nvPr/>
        </p:nvSpPr>
        <p:spPr>
          <a:xfrm>
            <a:off x="9316286" y="1219273"/>
            <a:ext cx="2157287" cy="2354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30" name="Picture 6" descr="Stock Vector | Desenhos animados bonitinhos, Ilustrações de menina ...">
            <a:extLst>
              <a:ext uri="{FF2B5EF4-FFF2-40B4-BE49-F238E27FC236}">
                <a16:creationId xmlns:a16="http://schemas.microsoft.com/office/drawing/2014/main" id="{0457440E-0266-4DD0-9A58-6CE051BC93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71824" y="28883"/>
            <a:ext cx="1851382" cy="1402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Speech Bubble: Rectangle with Corners Rounded 41">
            <a:extLst>
              <a:ext uri="{FF2B5EF4-FFF2-40B4-BE49-F238E27FC236}">
                <a16:creationId xmlns:a16="http://schemas.microsoft.com/office/drawing/2014/main" id="{21323F60-065D-4B0E-8861-ECC1655D379A}"/>
              </a:ext>
            </a:extLst>
          </p:cNvPr>
          <p:cNvSpPr/>
          <p:nvPr/>
        </p:nvSpPr>
        <p:spPr>
          <a:xfrm>
            <a:off x="497397" y="4765169"/>
            <a:ext cx="5193397" cy="1568395"/>
          </a:xfrm>
          <a:prstGeom prst="wedgeRoundRectCallout">
            <a:avLst>
              <a:gd name="adj1" fmla="val 49605"/>
              <a:gd name="adj2" fmla="val -20272"/>
              <a:gd name="adj3" fmla="val 16667"/>
            </a:avLst>
          </a:pr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Μπορείτε να ζωγραφίσετε το μοτίβο εδώ αν το εκτυπώσετε ή να  μας στείλετε το μοτίβο στο δικό σας χαρτί !</a:t>
            </a:r>
            <a:endParaRPr lang="en-GB" sz="2400" dirty="0">
              <a:ln w="0"/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9A4424D-D69C-423C-A6C3-EF389B0E7547}"/>
              </a:ext>
            </a:extLst>
          </p:cNvPr>
          <p:cNvSpPr txBox="1"/>
          <p:nvPr/>
        </p:nvSpPr>
        <p:spPr>
          <a:xfrm>
            <a:off x="3910810" y="2019495"/>
            <a:ext cx="32474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dirty="0"/>
              <a:t>ανθώνας</a:t>
            </a:r>
            <a:endParaRPr lang="en-US" sz="6000" dirty="0"/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916BC653-B5E2-4416-A183-29A532093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225" y="6486217"/>
            <a:ext cx="2247900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3AA7CD-0C38-4BDC-A7D6-38A9C7689E32}"/>
              </a:ext>
            </a:extLst>
          </p:cNvPr>
          <p:cNvSpPr txBox="1"/>
          <p:nvPr/>
        </p:nvSpPr>
        <p:spPr>
          <a:xfrm>
            <a:off x="333806" y="127480"/>
            <a:ext cx="1851382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/>
              <a:t>1</a:t>
            </a:r>
            <a:r>
              <a:rPr lang="el-GR" sz="2400" baseline="30000" dirty="0"/>
              <a:t>ο</a:t>
            </a:r>
            <a:r>
              <a:rPr lang="el-GR" sz="2400" dirty="0"/>
              <a:t>  μοτίβο</a:t>
            </a:r>
            <a:endParaRPr lang="en-US" sz="24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98B8300-E8CE-47D9-922D-27D99766B78A}"/>
              </a:ext>
            </a:extLst>
          </p:cNvPr>
          <p:cNvSpPr txBox="1"/>
          <p:nvPr/>
        </p:nvSpPr>
        <p:spPr>
          <a:xfrm>
            <a:off x="2185188" y="3713099"/>
            <a:ext cx="6365838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/>
              <a:t>Ξεκινώ να ζωγραφίζω από αριστερά προς δεξιά.</a:t>
            </a:r>
            <a:endParaRPr lang="en-US" sz="2400" dirty="0"/>
          </a:p>
        </p:txBody>
      </p:sp>
      <p:pic>
        <p:nvPicPr>
          <p:cNvPr id="38" name="Picture 6" descr="Flowers clip art free images clipart 3 - ClipartBarn">
            <a:extLst>
              <a:ext uri="{FF2B5EF4-FFF2-40B4-BE49-F238E27FC236}">
                <a16:creationId xmlns:a16="http://schemas.microsoft.com/office/drawing/2014/main" id="{9DDDEFDF-A29F-4636-8E74-6B8A270925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214153" y="4101625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6" descr="Flowers clip art free images clipart 3 - ClipartBarn">
            <a:extLst>
              <a:ext uri="{FF2B5EF4-FFF2-40B4-BE49-F238E27FC236}">
                <a16:creationId xmlns:a16="http://schemas.microsoft.com/office/drawing/2014/main" id="{E44E1A95-FB3D-45C3-9F2D-D3E12B29E7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47246" y="4069610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6" descr="Flowers clip art free images clipart 3 - ClipartBarn">
            <a:extLst>
              <a:ext uri="{FF2B5EF4-FFF2-40B4-BE49-F238E27FC236}">
                <a16:creationId xmlns:a16="http://schemas.microsoft.com/office/drawing/2014/main" id="{17E84F1F-C7F6-430E-A93B-E6FA7F575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58187" y="4069610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6" descr="Flowers clip art free images clipart 3 - ClipartBarn">
            <a:extLst>
              <a:ext uri="{FF2B5EF4-FFF2-40B4-BE49-F238E27FC236}">
                <a16:creationId xmlns:a16="http://schemas.microsoft.com/office/drawing/2014/main" id="{F4202082-1F02-4575-B66E-FF6FFC76DE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01539" y="4101625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B0C23455-F7F8-428D-8629-0AFB4C4E79F8}"/>
              </a:ext>
            </a:extLst>
          </p:cNvPr>
          <p:cNvSpPr txBox="1"/>
          <p:nvPr/>
        </p:nvSpPr>
        <p:spPr>
          <a:xfrm>
            <a:off x="8318638" y="3910870"/>
            <a:ext cx="839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000" dirty="0"/>
              <a:t>4</a:t>
            </a:r>
            <a:endParaRPr lang="en-US" sz="60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15DA681-BBF2-4C23-A9DD-84D95A30ED10}"/>
              </a:ext>
            </a:extLst>
          </p:cNvPr>
          <p:cNvSpPr txBox="1"/>
          <p:nvPr/>
        </p:nvSpPr>
        <p:spPr>
          <a:xfrm>
            <a:off x="8244968" y="4837739"/>
            <a:ext cx="839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000" dirty="0"/>
              <a:t>4</a:t>
            </a:r>
            <a:endParaRPr lang="en-US" sz="6000" dirty="0"/>
          </a:p>
        </p:txBody>
      </p:sp>
      <p:pic>
        <p:nvPicPr>
          <p:cNvPr id="46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CA7B107F-654E-47ED-B3B5-4AD10672E4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9416392" y="5078487"/>
            <a:ext cx="456058" cy="650146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6D16D21F-5C43-4502-81A4-A13220E321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10063161" y="5089330"/>
            <a:ext cx="456058" cy="639303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C3B0C971-87F9-47C1-8B75-7B6B696D01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10658505" y="5110502"/>
            <a:ext cx="395117" cy="608610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653D66B7-6947-4FD5-B6E0-61ECF43D5F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11266416" y="5068966"/>
            <a:ext cx="456058" cy="650146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Speech Bubble: Rectangle with Corners Rounded 49">
            <a:extLst>
              <a:ext uri="{FF2B5EF4-FFF2-40B4-BE49-F238E27FC236}">
                <a16:creationId xmlns:a16="http://schemas.microsoft.com/office/drawing/2014/main" id="{031CBBFF-FAD1-4DA6-B0FC-CB32242B9C5B}"/>
              </a:ext>
            </a:extLst>
          </p:cNvPr>
          <p:cNvSpPr/>
          <p:nvPr/>
        </p:nvSpPr>
        <p:spPr>
          <a:xfrm>
            <a:off x="7155934" y="192407"/>
            <a:ext cx="2047404" cy="705234"/>
          </a:xfrm>
          <a:prstGeom prst="wedgeRoundRectCallout">
            <a:avLst>
              <a:gd name="adj1" fmla="val 89058"/>
              <a:gd name="adj2" fmla="val -3952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Περιμένουμε το μοτίβο σας!!!</a:t>
            </a:r>
            <a:endParaRPr lang="en-GB" sz="20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962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4138645-D11C-4CDB-A259-8AE795EE85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534725"/>
              </p:ext>
            </p:extLst>
          </p:nvPr>
        </p:nvGraphicFramePr>
        <p:xfrm>
          <a:off x="1410056" y="1713692"/>
          <a:ext cx="9901890" cy="179809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90189">
                  <a:extLst>
                    <a:ext uri="{9D8B030D-6E8A-4147-A177-3AD203B41FA5}">
                      <a16:colId xmlns:a16="http://schemas.microsoft.com/office/drawing/2014/main" val="3334458306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85616407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865799158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972744438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1613611426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730564775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4211111259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2662720497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553113147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437626459"/>
                    </a:ext>
                  </a:extLst>
                </a:gridCol>
              </a:tblGrid>
              <a:tr h="179809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63350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C27FEEC-685E-4AFF-A024-99189E8B97FF}"/>
              </a:ext>
            </a:extLst>
          </p:cNvPr>
          <p:cNvSpPr txBox="1"/>
          <p:nvPr/>
        </p:nvSpPr>
        <p:spPr>
          <a:xfrm>
            <a:off x="9316286" y="1219273"/>
            <a:ext cx="2157287" cy="2354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30" name="Picture 6" descr="Stock Vector | Desenhos animados bonitinhos, Ilustrações de menina ...">
            <a:extLst>
              <a:ext uri="{FF2B5EF4-FFF2-40B4-BE49-F238E27FC236}">
                <a16:creationId xmlns:a16="http://schemas.microsoft.com/office/drawing/2014/main" id="{0457440E-0266-4DD0-9A58-6CE051BC93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212069" y="28883"/>
            <a:ext cx="1851382" cy="1402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Speech Bubble: Rectangle with Corners Rounded 41">
            <a:extLst>
              <a:ext uri="{FF2B5EF4-FFF2-40B4-BE49-F238E27FC236}">
                <a16:creationId xmlns:a16="http://schemas.microsoft.com/office/drawing/2014/main" id="{21323F60-065D-4B0E-8861-ECC1655D379A}"/>
              </a:ext>
            </a:extLst>
          </p:cNvPr>
          <p:cNvSpPr/>
          <p:nvPr/>
        </p:nvSpPr>
        <p:spPr>
          <a:xfrm>
            <a:off x="497397" y="4738275"/>
            <a:ext cx="5214913" cy="1568395"/>
          </a:xfrm>
          <a:prstGeom prst="wedgeRoundRectCallout">
            <a:avLst>
              <a:gd name="adj1" fmla="val 49605"/>
              <a:gd name="adj2" fmla="val -20272"/>
              <a:gd name="adj3" fmla="val 16667"/>
            </a:avLst>
          </a:pr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Μπορείτε να ζωγραφίσετε το μοτίβο εδώ αν το εκτυπώσετε ή να  μας στείλετε το μοτίβο στο δικό σας χαρτί !</a:t>
            </a:r>
            <a:endParaRPr lang="en-GB" sz="2400" dirty="0">
              <a:ln w="0"/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9A4424D-D69C-423C-A6C3-EF389B0E7547}"/>
              </a:ext>
            </a:extLst>
          </p:cNvPr>
          <p:cNvSpPr txBox="1"/>
          <p:nvPr/>
        </p:nvSpPr>
        <p:spPr>
          <a:xfrm>
            <a:off x="3948685" y="2019495"/>
            <a:ext cx="32474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dirty="0"/>
              <a:t>ανθώνας</a:t>
            </a:r>
            <a:endParaRPr lang="en-US" sz="6000" dirty="0"/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916BC653-B5E2-4416-A183-29A532093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44100" y="6486217"/>
            <a:ext cx="2247900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3AA7CD-0C38-4BDC-A7D6-38A9C7689E32}"/>
              </a:ext>
            </a:extLst>
          </p:cNvPr>
          <p:cNvSpPr txBox="1"/>
          <p:nvPr/>
        </p:nvSpPr>
        <p:spPr>
          <a:xfrm>
            <a:off x="374051" y="127480"/>
            <a:ext cx="1851382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/>
              <a:t>2</a:t>
            </a:r>
            <a:r>
              <a:rPr lang="el-GR" sz="2400" baseline="30000" dirty="0"/>
              <a:t>ο</a:t>
            </a:r>
            <a:r>
              <a:rPr lang="el-GR" sz="2400" dirty="0"/>
              <a:t>   μοτίβο</a:t>
            </a:r>
            <a:endParaRPr lang="en-US" sz="24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98B8300-E8CE-47D9-922D-27D99766B78A}"/>
              </a:ext>
            </a:extLst>
          </p:cNvPr>
          <p:cNvSpPr txBox="1"/>
          <p:nvPr/>
        </p:nvSpPr>
        <p:spPr>
          <a:xfrm>
            <a:off x="2030729" y="3680037"/>
            <a:ext cx="6538877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/>
              <a:t>Ξεκινώ να ζωγραφίζω από αριστερά προς δεξιά.</a:t>
            </a:r>
            <a:endParaRPr lang="en-US" sz="2400" dirty="0"/>
          </a:p>
        </p:txBody>
      </p:sp>
      <p:pic>
        <p:nvPicPr>
          <p:cNvPr id="38" name="Picture 6" descr="Flowers clip art free images clipart 3 - ClipartBarn">
            <a:extLst>
              <a:ext uri="{FF2B5EF4-FFF2-40B4-BE49-F238E27FC236}">
                <a16:creationId xmlns:a16="http://schemas.microsoft.com/office/drawing/2014/main" id="{9DDDEFDF-A29F-4636-8E74-6B8A270925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252028" y="4101625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6" descr="Flowers clip art free images clipart 3 - ClipartBarn">
            <a:extLst>
              <a:ext uri="{FF2B5EF4-FFF2-40B4-BE49-F238E27FC236}">
                <a16:creationId xmlns:a16="http://schemas.microsoft.com/office/drawing/2014/main" id="{E44E1A95-FB3D-45C3-9F2D-D3E12B29E7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85121" y="4069610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6" descr="Flowers clip art free images clipart 3 - ClipartBarn">
            <a:extLst>
              <a:ext uri="{FF2B5EF4-FFF2-40B4-BE49-F238E27FC236}">
                <a16:creationId xmlns:a16="http://schemas.microsoft.com/office/drawing/2014/main" id="{17E84F1F-C7F6-430E-A93B-E6FA7F575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96062" y="4069610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6" descr="Flowers clip art free images clipart 3 - ClipartBarn">
            <a:extLst>
              <a:ext uri="{FF2B5EF4-FFF2-40B4-BE49-F238E27FC236}">
                <a16:creationId xmlns:a16="http://schemas.microsoft.com/office/drawing/2014/main" id="{F4202082-1F02-4575-B66E-FF6FFC76DE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39414" y="4101625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B0C23455-F7F8-428D-8629-0AFB4C4E79F8}"/>
              </a:ext>
            </a:extLst>
          </p:cNvPr>
          <p:cNvSpPr txBox="1"/>
          <p:nvPr/>
        </p:nvSpPr>
        <p:spPr>
          <a:xfrm>
            <a:off x="8356513" y="3910870"/>
            <a:ext cx="839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000" dirty="0"/>
              <a:t>4</a:t>
            </a:r>
            <a:endParaRPr lang="en-US" sz="60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15DA681-BBF2-4C23-A9DD-84D95A30ED10}"/>
              </a:ext>
            </a:extLst>
          </p:cNvPr>
          <p:cNvSpPr txBox="1"/>
          <p:nvPr/>
        </p:nvSpPr>
        <p:spPr>
          <a:xfrm>
            <a:off x="8282843" y="4837739"/>
            <a:ext cx="839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000" dirty="0"/>
              <a:t>4</a:t>
            </a:r>
            <a:endParaRPr lang="en-US" sz="6000" dirty="0"/>
          </a:p>
        </p:txBody>
      </p:sp>
      <p:pic>
        <p:nvPicPr>
          <p:cNvPr id="46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CA7B107F-654E-47ED-B3B5-4AD10672E4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9454267" y="5078487"/>
            <a:ext cx="456058" cy="650146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6D16D21F-5C43-4502-81A4-A13220E321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10101036" y="5089330"/>
            <a:ext cx="456058" cy="639303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C3B0C971-87F9-47C1-8B75-7B6B696D01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10696380" y="5110502"/>
            <a:ext cx="395117" cy="608610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653D66B7-6947-4FD5-B6E0-61ECF43D5F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11304291" y="5068966"/>
            <a:ext cx="456058" cy="650146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Speech Bubble: Rectangle with Corners Rounded 19">
            <a:extLst>
              <a:ext uri="{FF2B5EF4-FFF2-40B4-BE49-F238E27FC236}">
                <a16:creationId xmlns:a16="http://schemas.microsoft.com/office/drawing/2014/main" id="{1BE9C70E-528B-4253-90C1-F3C26C1E460C}"/>
              </a:ext>
            </a:extLst>
          </p:cNvPr>
          <p:cNvSpPr/>
          <p:nvPr/>
        </p:nvSpPr>
        <p:spPr>
          <a:xfrm>
            <a:off x="7196179" y="192407"/>
            <a:ext cx="2047404" cy="705234"/>
          </a:xfrm>
          <a:prstGeom prst="wedgeRoundRectCallout">
            <a:avLst>
              <a:gd name="adj1" fmla="val 89058"/>
              <a:gd name="adj2" fmla="val -3952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Περιμένουμε το μοτίβο σας!!!</a:t>
            </a:r>
            <a:endParaRPr lang="en-GB" sz="20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759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4138645-D11C-4CDB-A259-8AE795EE85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714504"/>
              </p:ext>
            </p:extLst>
          </p:nvPr>
        </p:nvGraphicFramePr>
        <p:xfrm>
          <a:off x="1372181" y="1713692"/>
          <a:ext cx="9901890" cy="179809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90189">
                  <a:extLst>
                    <a:ext uri="{9D8B030D-6E8A-4147-A177-3AD203B41FA5}">
                      <a16:colId xmlns:a16="http://schemas.microsoft.com/office/drawing/2014/main" val="3334458306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85616407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865799158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972744438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1613611426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730564775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4211111259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2662720497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553113147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437626459"/>
                    </a:ext>
                  </a:extLst>
                </a:gridCol>
              </a:tblGrid>
              <a:tr h="179809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63350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C27FEEC-685E-4AFF-A024-99189E8B97FF}"/>
              </a:ext>
            </a:extLst>
          </p:cNvPr>
          <p:cNvSpPr txBox="1"/>
          <p:nvPr/>
        </p:nvSpPr>
        <p:spPr>
          <a:xfrm>
            <a:off x="9316286" y="1219273"/>
            <a:ext cx="2157287" cy="2354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30" name="Picture 6" descr="Stock Vector | Desenhos animados bonitinhos, Ilustrações de menina ...">
            <a:extLst>
              <a:ext uri="{FF2B5EF4-FFF2-40B4-BE49-F238E27FC236}">
                <a16:creationId xmlns:a16="http://schemas.microsoft.com/office/drawing/2014/main" id="{0457440E-0266-4DD0-9A58-6CE051BC93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74194" y="28883"/>
            <a:ext cx="1851382" cy="1402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Speech Bubble: Rectangle with Corners Rounded 41">
            <a:extLst>
              <a:ext uri="{FF2B5EF4-FFF2-40B4-BE49-F238E27FC236}">
                <a16:creationId xmlns:a16="http://schemas.microsoft.com/office/drawing/2014/main" id="{21323F60-065D-4B0E-8861-ECC1655D379A}"/>
              </a:ext>
            </a:extLst>
          </p:cNvPr>
          <p:cNvSpPr/>
          <p:nvPr/>
        </p:nvSpPr>
        <p:spPr>
          <a:xfrm>
            <a:off x="497397" y="4792063"/>
            <a:ext cx="5204155" cy="1568395"/>
          </a:xfrm>
          <a:prstGeom prst="wedgeRoundRectCallout">
            <a:avLst>
              <a:gd name="adj1" fmla="val 49605"/>
              <a:gd name="adj2" fmla="val -20272"/>
              <a:gd name="adj3" fmla="val 16667"/>
            </a:avLst>
          </a:pr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Μπορείτε να ζωγραφίσετε το μοτίβο εδώ αν το εκτυπώσετε ή να  μας στείλετε το μοτίβο στο δικό σας χαρτί !</a:t>
            </a:r>
            <a:endParaRPr lang="en-GB" sz="2400" dirty="0">
              <a:ln w="0"/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9A4424D-D69C-423C-A6C3-EF389B0E7547}"/>
              </a:ext>
            </a:extLst>
          </p:cNvPr>
          <p:cNvSpPr txBox="1"/>
          <p:nvPr/>
        </p:nvSpPr>
        <p:spPr>
          <a:xfrm>
            <a:off x="3910810" y="2019495"/>
            <a:ext cx="32474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dirty="0"/>
              <a:t>ανθώνας</a:t>
            </a:r>
            <a:endParaRPr lang="en-US" sz="6000" dirty="0"/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916BC653-B5E2-4416-A183-29A532093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225" y="6486217"/>
            <a:ext cx="2247900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3AA7CD-0C38-4BDC-A7D6-38A9C7689E32}"/>
              </a:ext>
            </a:extLst>
          </p:cNvPr>
          <p:cNvSpPr txBox="1"/>
          <p:nvPr/>
        </p:nvSpPr>
        <p:spPr>
          <a:xfrm>
            <a:off x="336176" y="127480"/>
            <a:ext cx="1851382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/>
              <a:t>3</a:t>
            </a:r>
            <a:r>
              <a:rPr lang="el-GR" sz="2400" baseline="30000" dirty="0"/>
              <a:t>ο</a:t>
            </a:r>
            <a:r>
              <a:rPr lang="el-GR" sz="2400" dirty="0"/>
              <a:t>   μοτίβο</a:t>
            </a:r>
            <a:endParaRPr lang="en-US" sz="24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98B8300-E8CE-47D9-922D-27D99766B78A}"/>
              </a:ext>
            </a:extLst>
          </p:cNvPr>
          <p:cNvSpPr txBox="1"/>
          <p:nvPr/>
        </p:nvSpPr>
        <p:spPr>
          <a:xfrm>
            <a:off x="2347340" y="3713099"/>
            <a:ext cx="6269019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/>
              <a:t>Ξεκινώ να ζωγραφίζω από αριστερά προς δεξιά.</a:t>
            </a:r>
            <a:endParaRPr lang="en-US" sz="2400" dirty="0"/>
          </a:p>
        </p:txBody>
      </p:sp>
      <p:pic>
        <p:nvPicPr>
          <p:cNvPr id="38" name="Picture 6" descr="Flowers clip art free images clipart 3 - ClipartBarn">
            <a:extLst>
              <a:ext uri="{FF2B5EF4-FFF2-40B4-BE49-F238E27FC236}">
                <a16:creationId xmlns:a16="http://schemas.microsoft.com/office/drawing/2014/main" id="{9DDDEFDF-A29F-4636-8E74-6B8A270925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214153" y="4101625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6" descr="Flowers clip art free images clipart 3 - ClipartBarn">
            <a:extLst>
              <a:ext uri="{FF2B5EF4-FFF2-40B4-BE49-F238E27FC236}">
                <a16:creationId xmlns:a16="http://schemas.microsoft.com/office/drawing/2014/main" id="{E44E1A95-FB3D-45C3-9F2D-D3E12B29E7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47246" y="4069610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6" descr="Flowers clip art free images clipart 3 - ClipartBarn">
            <a:extLst>
              <a:ext uri="{FF2B5EF4-FFF2-40B4-BE49-F238E27FC236}">
                <a16:creationId xmlns:a16="http://schemas.microsoft.com/office/drawing/2014/main" id="{17E84F1F-C7F6-430E-A93B-E6FA7F575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58187" y="4069610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6" descr="Flowers clip art free images clipart 3 - ClipartBarn">
            <a:extLst>
              <a:ext uri="{FF2B5EF4-FFF2-40B4-BE49-F238E27FC236}">
                <a16:creationId xmlns:a16="http://schemas.microsoft.com/office/drawing/2014/main" id="{F4202082-1F02-4575-B66E-FF6FFC76DE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01539" y="4101625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B0C23455-F7F8-428D-8629-0AFB4C4E79F8}"/>
              </a:ext>
            </a:extLst>
          </p:cNvPr>
          <p:cNvSpPr txBox="1"/>
          <p:nvPr/>
        </p:nvSpPr>
        <p:spPr>
          <a:xfrm>
            <a:off x="8318638" y="3910870"/>
            <a:ext cx="839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000" dirty="0"/>
              <a:t>4</a:t>
            </a:r>
            <a:endParaRPr lang="en-US" sz="60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15DA681-BBF2-4C23-A9DD-84D95A30ED10}"/>
              </a:ext>
            </a:extLst>
          </p:cNvPr>
          <p:cNvSpPr txBox="1"/>
          <p:nvPr/>
        </p:nvSpPr>
        <p:spPr>
          <a:xfrm>
            <a:off x="8244968" y="4837739"/>
            <a:ext cx="839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000" dirty="0"/>
              <a:t>4</a:t>
            </a:r>
            <a:endParaRPr lang="en-US" sz="6000" dirty="0"/>
          </a:p>
        </p:txBody>
      </p:sp>
      <p:pic>
        <p:nvPicPr>
          <p:cNvPr id="46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CA7B107F-654E-47ED-B3B5-4AD10672E4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9416392" y="5078487"/>
            <a:ext cx="456058" cy="650146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6D16D21F-5C43-4502-81A4-A13220E321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10063161" y="5089330"/>
            <a:ext cx="456058" cy="639303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C3B0C971-87F9-47C1-8B75-7B6B696D01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10658505" y="5110502"/>
            <a:ext cx="395117" cy="608610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653D66B7-6947-4FD5-B6E0-61ECF43D5F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11266416" y="5068966"/>
            <a:ext cx="456058" cy="650146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Speech Bubble: Rectangle with Corners Rounded 19">
            <a:extLst>
              <a:ext uri="{FF2B5EF4-FFF2-40B4-BE49-F238E27FC236}">
                <a16:creationId xmlns:a16="http://schemas.microsoft.com/office/drawing/2014/main" id="{5C9D8BAF-22F3-4D9A-A920-7D019DDA9911}"/>
              </a:ext>
            </a:extLst>
          </p:cNvPr>
          <p:cNvSpPr/>
          <p:nvPr/>
        </p:nvSpPr>
        <p:spPr>
          <a:xfrm>
            <a:off x="7158304" y="192407"/>
            <a:ext cx="2047404" cy="705234"/>
          </a:xfrm>
          <a:prstGeom prst="wedgeRoundRectCallout">
            <a:avLst>
              <a:gd name="adj1" fmla="val 89058"/>
              <a:gd name="adj2" fmla="val -3952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Περιμένουμε το μοτίβο σας!!!</a:t>
            </a:r>
            <a:endParaRPr lang="en-GB" sz="20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417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4138645-D11C-4CDB-A259-8AE795EE85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916693"/>
              </p:ext>
            </p:extLst>
          </p:nvPr>
        </p:nvGraphicFramePr>
        <p:xfrm>
          <a:off x="1372181" y="1713692"/>
          <a:ext cx="9901890" cy="179809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90189">
                  <a:extLst>
                    <a:ext uri="{9D8B030D-6E8A-4147-A177-3AD203B41FA5}">
                      <a16:colId xmlns:a16="http://schemas.microsoft.com/office/drawing/2014/main" val="3334458306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85616407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865799158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972744438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1613611426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730564775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4211111259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2662720497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553113147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437626459"/>
                    </a:ext>
                  </a:extLst>
                </a:gridCol>
              </a:tblGrid>
              <a:tr h="179809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63350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C27FEEC-685E-4AFF-A024-99189E8B97FF}"/>
              </a:ext>
            </a:extLst>
          </p:cNvPr>
          <p:cNvSpPr txBox="1"/>
          <p:nvPr/>
        </p:nvSpPr>
        <p:spPr>
          <a:xfrm>
            <a:off x="9316286" y="1219273"/>
            <a:ext cx="2157287" cy="2354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30" name="Picture 6" descr="Stock Vector | Desenhos animados bonitinhos, Ilustrações de menina ...">
            <a:extLst>
              <a:ext uri="{FF2B5EF4-FFF2-40B4-BE49-F238E27FC236}">
                <a16:creationId xmlns:a16="http://schemas.microsoft.com/office/drawing/2014/main" id="{0457440E-0266-4DD0-9A58-6CE051BC93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74194" y="28883"/>
            <a:ext cx="1851382" cy="1402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D9A4424D-D69C-423C-A6C3-EF389B0E7547}"/>
              </a:ext>
            </a:extLst>
          </p:cNvPr>
          <p:cNvSpPr txBox="1"/>
          <p:nvPr/>
        </p:nvSpPr>
        <p:spPr>
          <a:xfrm>
            <a:off x="3910810" y="2019495"/>
            <a:ext cx="32474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dirty="0"/>
              <a:t>ανθώνας</a:t>
            </a:r>
            <a:endParaRPr lang="en-US" sz="6000" dirty="0"/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916BC653-B5E2-4416-A183-29A532093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225" y="6486217"/>
            <a:ext cx="2247900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3AA7CD-0C38-4BDC-A7D6-38A9C7689E32}"/>
              </a:ext>
            </a:extLst>
          </p:cNvPr>
          <p:cNvSpPr txBox="1"/>
          <p:nvPr/>
        </p:nvSpPr>
        <p:spPr>
          <a:xfrm>
            <a:off x="336176" y="127480"/>
            <a:ext cx="1851382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/>
              <a:t>4</a:t>
            </a:r>
            <a:r>
              <a:rPr lang="el-GR" sz="2400" baseline="30000" dirty="0"/>
              <a:t>ο</a:t>
            </a:r>
            <a:r>
              <a:rPr lang="el-GR" sz="2400" dirty="0"/>
              <a:t>  μοτίβο</a:t>
            </a:r>
            <a:endParaRPr lang="en-US" sz="24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98B8300-E8CE-47D9-922D-27D99766B78A}"/>
              </a:ext>
            </a:extLst>
          </p:cNvPr>
          <p:cNvSpPr txBox="1"/>
          <p:nvPr/>
        </p:nvSpPr>
        <p:spPr>
          <a:xfrm>
            <a:off x="2055967" y="3694157"/>
            <a:ext cx="6538877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/>
              <a:t>Ξεκινώ να ζωγραφίζω από αριστερά προς δεξιά.</a:t>
            </a:r>
            <a:endParaRPr lang="en-US" sz="2400" dirty="0"/>
          </a:p>
        </p:txBody>
      </p:sp>
      <p:pic>
        <p:nvPicPr>
          <p:cNvPr id="38" name="Picture 6" descr="Flowers clip art free images clipart 3 - ClipartBarn">
            <a:extLst>
              <a:ext uri="{FF2B5EF4-FFF2-40B4-BE49-F238E27FC236}">
                <a16:creationId xmlns:a16="http://schemas.microsoft.com/office/drawing/2014/main" id="{9DDDEFDF-A29F-4636-8E74-6B8A270925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214153" y="4101625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6" descr="Flowers clip art free images clipart 3 - ClipartBarn">
            <a:extLst>
              <a:ext uri="{FF2B5EF4-FFF2-40B4-BE49-F238E27FC236}">
                <a16:creationId xmlns:a16="http://schemas.microsoft.com/office/drawing/2014/main" id="{E44E1A95-FB3D-45C3-9F2D-D3E12B29E7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47246" y="4069610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6" descr="Flowers clip art free images clipart 3 - ClipartBarn">
            <a:extLst>
              <a:ext uri="{FF2B5EF4-FFF2-40B4-BE49-F238E27FC236}">
                <a16:creationId xmlns:a16="http://schemas.microsoft.com/office/drawing/2014/main" id="{17E84F1F-C7F6-430E-A93B-E6FA7F575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58187" y="4069610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6" descr="Flowers clip art free images clipart 3 - ClipartBarn">
            <a:extLst>
              <a:ext uri="{FF2B5EF4-FFF2-40B4-BE49-F238E27FC236}">
                <a16:creationId xmlns:a16="http://schemas.microsoft.com/office/drawing/2014/main" id="{F4202082-1F02-4575-B66E-FF6FFC76DE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01539" y="4101625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B0C23455-F7F8-428D-8629-0AFB4C4E79F8}"/>
              </a:ext>
            </a:extLst>
          </p:cNvPr>
          <p:cNvSpPr txBox="1"/>
          <p:nvPr/>
        </p:nvSpPr>
        <p:spPr>
          <a:xfrm>
            <a:off x="8318638" y="3910870"/>
            <a:ext cx="839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000" dirty="0"/>
              <a:t>4</a:t>
            </a:r>
            <a:endParaRPr lang="en-US" sz="60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15DA681-BBF2-4C23-A9DD-84D95A30ED10}"/>
              </a:ext>
            </a:extLst>
          </p:cNvPr>
          <p:cNvSpPr txBox="1"/>
          <p:nvPr/>
        </p:nvSpPr>
        <p:spPr>
          <a:xfrm>
            <a:off x="8244968" y="4837739"/>
            <a:ext cx="839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000" dirty="0"/>
              <a:t>4</a:t>
            </a:r>
            <a:endParaRPr lang="en-US" sz="6000" dirty="0"/>
          </a:p>
        </p:txBody>
      </p:sp>
      <p:pic>
        <p:nvPicPr>
          <p:cNvPr id="46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CA7B107F-654E-47ED-B3B5-4AD10672E4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9416392" y="5078487"/>
            <a:ext cx="456058" cy="650146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6D16D21F-5C43-4502-81A4-A13220E321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10063161" y="5089330"/>
            <a:ext cx="456058" cy="639303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C3B0C971-87F9-47C1-8B75-7B6B696D01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10658505" y="5110502"/>
            <a:ext cx="395117" cy="608610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653D66B7-6947-4FD5-B6E0-61ECF43D5F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11266416" y="5068966"/>
            <a:ext cx="456058" cy="650146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Speech Bubble: Rectangle with Corners Rounded 20">
            <a:extLst>
              <a:ext uri="{FF2B5EF4-FFF2-40B4-BE49-F238E27FC236}">
                <a16:creationId xmlns:a16="http://schemas.microsoft.com/office/drawing/2014/main" id="{A7CB8561-F8B2-4B0D-A0DA-DDC32572B215}"/>
              </a:ext>
            </a:extLst>
          </p:cNvPr>
          <p:cNvSpPr/>
          <p:nvPr/>
        </p:nvSpPr>
        <p:spPr>
          <a:xfrm>
            <a:off x="497398" y="4792063"/>
            <a:ext cx="5267200" cy="1568395"/>
          </a:xfrm>
          <a:prstGeom prst="wedgeRoundRectCallout">
            <a:avLst>
              <a:gd name="adj1" fmla="val 49605"/>
              <a:gd name="adj2" fmla="val -20272"/>
              <a:gd name="adj3" fmla="val 16667"/>
            </a:avLst>
          </a:pr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Μπορείτε να ζωγραφίσετε το μοτίβο εδώ αν το εκτυπώσετε ή να  μας στείλετε το μοτίβο στο δικό σας χαρτί !</a:t>
            </a:r>
            <a:endParaRPr lang="en-GB" sz="2400" dirty="0">
              <a:ln w="0"/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Speech Bubble: Rectangle with Corners Rounded 21">
            <a:extLst>
              <a:ext uri="{FF2B5EF4-FFF2-40B4-BE49-F238E27FC236}">
                <a16:creationId xmlns:a16="http://schemas.microsoft.com/office/drawing/2014/main" id="{6DCA6A46-98DD-4792-9407-11A661451506}"/>
              </a:ext>
            </a:extLst>
          </p:cNvPr>
          <p:cNvSpPr/>
          <p:nvPr/>
        </p:nvSpPr>
        <p:spPr>
          <a:xfrm>
            <a:off x="7158304" y="192407"/>
            <a:ext cx="2047404" cy="705234"/>
          </a:xfrm>
          <a:prstGeom prst="wedgeRoundRectCallout">
            <a:avLst>
              <a:gd name="adj1" fmla="val 89058"/>
              <a:gd name="adj2" fmla="val -3952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Περιμένουμε το μοτίβο σας!!!</a:t>
            </a:r>
            <a:endParaRPr lang="en-GB" sz="20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B6E31B-E20E-4AD4-A973-AEFF2D1AD4B9}"/>
              </a:ext>
            </a:extLst>
          </p:cNvPr>
          <p:cNvSpPr txBox="1"/>
          <p:nvPr/>
        </p:nvSpPr>
        <p:spPr>
          <a:xfrm>
            <a:off x="6170376" y="4636339"/>
            <a:ext cx="1742484" cy="1398702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240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l-GR" dirty="0"/>
              <a:t>Οι λύσεις μοτίβου είναι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568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6" descr="Stock Vector | Desenhos animados bonitinhos, Ilustrações de menina ...">
            <a:extLst>
              <a:ext uri="{FF2B5EF4-FFF2-40B4-BE49-F238E27FC236}">
                <a16:creationId xmlns:a16="http://schemas.microsoft.com/office/drawing/2014/main" id="{F851841A-5B8C-4735-B013-35AC5904F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869088" y="1447054"/>
            <a:ext cx="4997314" cy="3785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12FCF4CE-7617-44A7-A9D9-460C5F2D0BC2}"/>
              </a:ext>
            </a:extLst>
          </p:cNvPr>
          <p:cNvSpPr/>
          <p:nvPr/>
        </p:nvSpPr>
        <p:spPr>
          <a:xfrm>
            <a:off x="286756" y="208237"/>
            <a:ext cx="6426146" cy="2153095"/>
          </a:xfrm>
          <a:prstGeom prst="wedgeRoundRectCallout">
            <a:avLst>
              <a:gd name="adj1" fmla="val 89529"/>
              <a:gd name="adj2" fmla="val -930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Την άλλη μέρα πήγαμε στο φυτώριο και αγοράσαμε πολλές</a:t>
            </a:r>
            <a:r>
              <a:rPr lang="el-GR" sz="2800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l-GR" sz="2800" b="1" dirty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κόκκινες</a:t>
            </a:r>
            <a:r>
              <a:rPr lang="el-GR" sz="28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sz="2800" b="1" dirty="0">
              <a:ln w="0"/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8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b="1" dirty="0">
                <a:ln w="0"/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κίτρινες </a:t>
            </a:r>
            <a:r>
              <a:rPr lang="el-GR" sz="28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</a:t>
            </a:r>
            <a:r>
              <a:rPr lang="el-GR" sz="2800" b="1" dirty="0">
                <a:ln w="0"/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b="1" dirty="0">
                <a:ln w="0"/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πορτοκαλιές</a:t>
            </a:r>
            <a:r>
              <a:rPr lang="el-GR" sz="28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μαργαρίτες. Θα τις φυτέψουμε  με τρόπο που να κάνουν μοτίβο. 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7AD63FB0-FD2C-4725-B85A-BCAAF8907B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66040" y="6446130"/>
            <a:ext cx="2247900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6" descr="Flowers clip art free images clipart 3 - ClipartBarn">
            <a:extLst>
              <a:ext uri="{FF2B5EF4-FFF2-40B4-BE49-F238E27FC236}">
                <a16:creationId xmlns:a16="http://schemas.microsoft.com/office/drawing/2014/main" id="{52F22F75-70FB-4BC5-BCBA-E446752CA6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04513" y="3003189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Flowers clip art free images clipart 3 - ClipartBarn">
            <a:extLst>
              <a:ext uri="{FF2B5EF4-FFF2-40B4-BE49-F238E27FC236}">
                <a16:creationId xmlns:a16="http://schemas.microsoft.com/office/drawing/2014/main" id="{A5AF00B1-FE58-4F93-99AA-C6A5D31821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69357" y="3042388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Flowers clip art free images clipart 3 - ClipartBarn">
            <a:extLst>
              <a:ext uri="{FF2B5EF4-FFF2-40B4-BE49-F238E27FC236}">
                <a16:creationId xmlns:a16="http://schemas.microsoft.com/office/drawing/2014/main" id="{34C2C3BC-5D25-4A5F-AD0A-54E56CAD8F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51076" y="3003189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" descr="Flowers clip art free images clipart 3 - ClipartBarn">
            <a:extLst>
              <a:ext uri="{FF2B5EF4-FFF2-40B4-BE49-F238E27FC236}">
                <a16:creationId xmlns:a16="http://schemas.microsoft.com/office/drawing/2014/main" id="{E3524998-A489-4C71-8826-D7403B91CE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16784" y="3011086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B3B08163-FC72-45F4-9A13-4576D348F6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1162911" y="3814486"/>
            <a:ext cx="456058" cy="650146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315C7489-BC77-4683-A53D-54C01B9E9F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1731799" y="3802437"/>
            <a:ext cx="456058" cy="639303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B05F106A-0045-4BBD-8398-657E547569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617897" y="3814486"/>
            <a:ext cx="395117" cy="608610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5E740163-90DF-442B-B78E-B019338C91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2303893" y="3814486"/>
            <a:ext cx="456058" cy="650146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55A6CBF9-427C-428C-B2CC-C6B2355F5FF5}"/>
              </a:ext>
            </a:extLst>
          </p:cNvPr>
          <p:cNvSpPr txBox="1"/>
          <p:nvPr/>
        </p:nvSpPr>
        <p:spPr>
          <a:xfrm>
            <a:off x="7233031" y="57652"/>
            <a:ext cx="1967425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/>
              <a:t>2</a:t>
            </a:r>
            <a:r>
              <a:rPr lang="el-GR" sz="2400" baseline="30000" dirty="0"/>
              <a:t>ο</a:t>
            </a:r>
            <a:r>
              <a:rPr lang="el-GR" sz="2400" dirty="0"/>
              <a:t>  πρόβλημα</a:t>
            </a:r>
            <a:endParaRPr lang="en-US" sz="2400" dirty="0"/>
          </a:p>
        </p:txBody>
      </p:sp>
      <p:pic>
        <p:nvPicPr>
          <p:cNvPr id="34" name="Picture 6" descr="Flowers clip art free images clipart 3 - ClipartBarn">
            <a:extLst>
              <a:ext uri="{FF2B5EF4-FFF2-40B4-BE49-F238E27FC236}">
                <a16:creationId xmlns:a16="http://schemas.microsoft.com/office/drawing/2014/main" id="{95183032-1F81-41E3-9495-16A6C982B4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68493" y="3027326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6" descr="Flowers clip art free images clipart 3 - ClipartBarn">
            <a:extLst>
              <a:ext uri="{FF2B5EF4-FFF2-40B4-BE49-F238E27FC236}">
                <a16:creationId xmlns:a16="http://schemas.microsoft.com/office/drawing/2014/main" id="{0195C866-5919-4244-8314-27F9D9A8FC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7897" y="2987134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6" descr="Flowers clip art free images clipart 3 - ClipartBarn">
            <a:extLst>
              <a:ext uri="{FF2B5EF4-FFF2-40B4-BE49-F238E27FC236}">
                <a16:creationId xmlns:a16="http://schemas.microsoft.com/office/drawing/2014/main" id="{2476E5BA-0B46-47B1-A1BD-EED81DE132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28838" y="2987134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6" descr="Flowers clip art free images clipart 3 - ClipartBarn">
            <a:extLst>
              <a:ext uri="{FF2B5EF4-FFF2-40B4-BE49-F238E27FC236}">
                <a16:creationId xmlns:a16="http://schemas.microsoft.com/office/drawing/2014/main" id="{447F15D5-1B81-4599-9C47-5EB84CCE53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72190" y="3019149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6" descr="Flowers clip art free images clipart 3 - ClipartBarn">
            <a:extLst>
              <a:ext uri="{FF2B5EF4-FFF2-40B4-BE49-F238E27FC236}">
                <a16:creationId xmlns:a16="http://schemas.microsoft.com/office/drawing/2014/main" id="{ADB92710-1E87-4BB6-8C5B-0D0DF8C7BF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80415" y="3015719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6" descr="Flowers clip art free images clipart 3 - ClipartBarn">
            <a:extLst>
              <a:ext uri="{FF2B5EF4-FFF2-40B4-BE49-F238E27FC236}">
                <a16:creationId xmlns:a16="http://schemas.microsoft.com/office/drawing/2014/main" id="{9C95CAC3-FDDB-4DDF-B2FC-07E1471A62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44395" y="3063634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06FE4EBF-75C8-43CF-AABC-B945E82E85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2827545" y="3846534"/>
            <a:ext cx="456058" cy="650146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34F19143-8AAA-4533-A1BC-A7464E9C3A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3353791" y="3825329"/>
            <a:ext cx="456058" cy="639303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AB9C8405-F63E-44A6-BCF6-EE9E15CC96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3908700" y="3792645"/>
            <a:ext cx="395117" cy="608610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D38AFA69-8CE0-4122-9414-342B96C6EC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4356596" y="3779808"/>
            <a:ext cx="456058" cy="650146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1B3304FC-A423-484B-8795-627D96BD51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5520683" y="3797519"/>
            <a:ext cx="395117" cy="608610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831536D1-ADF6-4321-907C-A080F53500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4899161" y="3779808"/>
            <a:ext cx="456058" cy="650146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8" descr="Orange Flower Clipart Single Flower - Orange Flower Clipart PNG ...">
            <a:extLst>
              <a:ext uri="{FF2B5EF4-FFF2-40B4-BE49-F238E27FC236}">
                <a16:creationId xmlns:a16="http://schemas.microsoft.com/office/drawing/2014/main" id="{769F31FA-1CC5-42F4-A601-5F06955C4B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47539" y="4820340"/>
            <a:ext cx="458979" cy="645221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8" descr="Orange Flower Clipart Single Flower - Orange Flower Clipart PNG ...">
            <a:extLst>
              <a:ext uri="{FF2B5EF4-FFF2-40B4-BE49-F238E27FC236}">
                <a16:creationId xmlns:a16="http://schemas.microsoft.com/office/drawing/2014/main" id="{31413270-8D2D-4A99-A610-36077BD48E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4254" y="4840204"/>
            <a:ext cx="458979" cy="645221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8" descr="Orange Flower Clipart Single Flower - Orange Flower Clipart PNG ...">
            <a:extLst>
              <a:ext uri="{FF2B5EF4-FFF2-40B4-BE49-F238E27FC236}">
                <a16:creationId xmlns:a16="http://schemas.microsoft.com/office/drawing/2014/main" id="{F0798F50-1B30-4ECE-9E5B-A64C103069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729419" y="4820340"/>
            <a:ext cx="458979" cy="645221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8" descr="Orange Flower Clipart Single Flower - Orange Flower Clipart PNG ...">
            <a:extLst>
              <a:ext uri="{FF2B5EF4-FFF2-40B4-BE49-F238E27FC236}">
                <a16:creationId xmlns:a16="http://schemas.microsoft.com/office/drawing/2014/main" id="{FFB9B6F4-70C8-4AF0-96C8-95725EFC86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348642" y="4831281"/>
            <a:ext cx="458979" cy="645221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8" descr="Orange Flower Clipart Single Flower - Orange Flower Clipart PNG ...">
            <a:extLst>
              <a:ext uri="{FF2B5EF4-FFF2-40B4-BE49-F238E27FC236}">
                <a16:creationId xmlns:a16="http://schemas.microsoft.com/office/drawing/2014/main" id="{52BB5AAC-54B0-46CD-B0F3-41EDB85A7D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856142" y="4831281"/>
            <a:ext cx="458979" cy="645221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8" descr="Orange Flower Clipart Single Flower - Orange Flower Clipart PNG ...">
            <a:extLst>
              <a:ext uri="{FF2B5EF4-FFF2-40B4-BE49-F238E27FC236}">
                <a16:creationId xmlns:a16="http://schemas.microsoft.com/office/drawing/2014/main" id="{A455D194-3F13-413A-8447-990D86F586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355625" y="4841609"/>
            <a:ext cx="458979" cy="645221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8" descr="Orange Flower Clipart Single Flower - Orange Flower Clipart PNG ...">
            <a:extLst>
              <a:ext uri="{FF2B5EF4-FFF2-40B4-BE49-F238E27FC236}">
                <a16:creationId xmlns:a16="http://schemas.microsoft.com/office/drawing/2014/main" id="{59BC1032-4329-4C72-A573-A11177F391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875519" y="4820340"/>
            <a:ext cx="458979" cy="645221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8" descr="Orange Flower Clipart Single Flower - Orange Flower Clipart PNG ...">
            <a:extLst>
              <a:ext uri="{FF2B5EF4-FFF2-40B4-BE49-F238E27FC236}">
                <a16:creationId xmlns:a16="http://schemas.microsoft.com/office/drawing/2014/main" id="{3AE87C91-B392-4909-9CFC-1FF6696647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383541" y="4840204"/>
            <a:ext cx="458979" cy="645221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8" descr="Orange Flower Clipart Single Flower - Orange Flower Clipart PNG ...">
            <a:extLst>
              <a:ext uri="{FF2B5EF4-FFF2-40B4-BE49-F238E27FC236}">
                <a16:creationId xmlns:a16="http://schemas.microsoft.com/office/drawing/2014/main" id="{8CE6BC28-51D3-48DA-82ED-54E887B7CB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919652" y="4805526"/>
            <a:ext cx="458979" cy="645221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8" descr="Orange Flower Clipart Single Flower - Orange Flower Clipart PNG ...">
            <a:extLst>
              <a:ext uri="{FF2B5EF4-FFF2-40B4-BE49-F238E27FC236}">
                <a16:creationId xmlns:a16="http://schemas.microsoft.com/office/drawing/2014/main" id="{A14AC4F5-CB3F-4A6F-9A54-DC4EB80ABF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514996" y="4805525"/>
            <a:ext cx="458979" cy="645221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" name="TextBox 71">
            <a:extLst>
              <a:ext uri="{FF2B5EF4-FFF2-40B4-BE49-F238E27FC236}">
                <a16:creationId xmlns:a16="http://schemas.microsoft.com/office/drawing/2014/main" id="{D84BDAD9-E4BB-4B13-893A-ECA7D4B0D836}"/>
              </a:ext>
            </a:extLst>
          </p:cNvPr>
          <p:cNvSpPr txBox="1"/>
          <p:nvPr/>
        </p:nvSpPr>
        <p:spPr>
          <a:xfrm>
            <a:off x="1754724" y="5860997"/>
            <a:ext cx="3185692" cy="6694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280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l-GR" dirty="0"/>
              <a:t>Πολλές μαργαρίτες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671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6" descr="Stock Vector | Desenhos animados bonitinhos, Ilustrações de menina ...">
            <a:extLst>
              <a:ext uri="{FF2B5EF4-FFF2-40B4-BE49-F238E27FC236}">
                <a16:creationId xmlns:a16="http://schemas.microsoft.com/office/drawing/2014/main" id="{F851841A-5B8C-4735-B013-35AC5904F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379665" y="1710170"/>
            <a:ext cx="5757083" cy="4360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12FCF4CE-7617-44A7-A9D9-460C5F2D0BC2}"/>
              </a:ext>
            </a:extLst>
          </p:cNvPr>
          <p:cNvSpPr/>
          <p:nvPr/>
        </p:nvSpPr>
        <p:spPr>
          <a:xfrm>
            <a:off x="318037" y="2818469"/>
            <a:ext cx="5054356" cy="3923159"/>
          </a:xfrm>
          <a:prstGeom prst="wedgeRoundRectCallout">
            <a:avLst>
              <a:gd name="adj1" fmla="val 73343"/>
              <a:gd name="adj2" fmla="val -18584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l-GR" sz="28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12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8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20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0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Προσέξετε πρέπει να χρησιμοποιήσετε και τα </a:t>
            </a:r>
            <a:r>
              <a:rPr lang="el-GR" sz="20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l-GR" sz="20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χρώματα μαργαρίτων.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8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0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Πρέπει να φυτέψετε όσες μαργαρίτες θέλετε για το μοτίβο σας.</a:t>
            </a:r>
          </a:p>
          <a:p>
            <a:endParaRPr lang="el-GR" sz="8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0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 λύσεις είναι πολλές ανάλογα με το μοτίβο που θέλετε να κάνετε.</a:t>
            </a:r>
            <a:endParaRPr lang="en-US" sz="20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8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0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Χρησιμοποιείστε πραγματικά κόκκινα κίτρινα</a:t>
            </a:r>
            <a:r>
              <a:rPr lang="en-US" sz="20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πορτοκαλιά αντικείμενα για να βρείτε τα μοτίβα. Μετά ζωγραφίστε τα.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22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28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31121373-D55E-46F2-BDA7-F07047DEA12A}"/>
              </a:ext>
            </a:extLst>
          </p:cNvPr>
          <p:cNvSpPr/>
          <p:nvPr/>
        </p:nvSpPr>
        <p:spPr>
          <a:xfrm>
            <a:off x="1588386" y="322343"/>
            <a:ext cx="4962993" cy="2173783"/>
          </a:xfrm>
          <a:prstGeom prst="wedgeRoundRectCallout">
            <a:avLst>
              <a:gd name="adj1" fmla="val 89058"/>
              <a:gd name="adj2" fmla="val -3952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 ποιους τρόπους μπορούμε να φυτέψουμε τις</a:t>
            </a:r>
            <a:r>
              <a:rPr lang="el-GR" sz="28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b="1" dirty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κόκκινες</a:t>
            </a:r>
            <a:r>
              <a:rPr lang="el-GR" sz="28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τις </a:t>
            </a:r>
            <a:r>
              <a:rPr lang="el-GR" sz="2800" b="1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b="1" dirty="0">
                <a:ln w="0"/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κίτρινες </a:t>
            </a:r>
            <a:r>
              <a:rPr lang="el-GR" sz="28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τις </a:t>
            </a:r>
            <a:r>
              <a:rPr lang="el-GR" sz="2800" b="1" dirty="0">
                <a:ln w="0"/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πορτοκαλιές</a:t>
            </a:r>
            <a:r>
              <a:rPr lang="el-GR" sz="2800" b="1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μαργαρίτες στους ανθώνες για να κάνουν μοτίβο</a:t>
            </a:r>
            <a:r>
              <a:rPr lang="en-US" sz="28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GB" sz="28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ED466C89-D552-4F1A-BB45-C74ADE177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8648" y="-5261"/>
            <a:ext cx="2247900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2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56E52A5F-BDA2-4CF6-8734-42BB85BA5E1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6185391" y="6187294"/>
            <a:ext cx="395117" cy="608610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6" descr="Flowers clip art free images clipart 3 - ClipartBarn">
            <a:extLst>
              <a:ext uri="{FF2B5EF4-FFF2-40B4-BE49-F238E27FC236}">
                <a16:creationId xmlns:a16="http://schemas.microsoft.com/office/drawing/2014/main" id="{5385E778-6A25-4E26-8755-00CDD59C1D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86838" y="6156512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8" descr="Orange Flower Clipart Single Flower - Orange Flower Clipart PNG ...">
            <a:extLst>
              <a:ext uri="{FF2B5EF4-FFF2-40B4-BE49-F238E27FC236}">
                <a16:creationId xmlns:a16="http://schemas.microsoft.com/office/drawing/2014/main" id="{8381BD46-95EE-4203-9F70-9D2505AF608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745521" y="6187656"/>
            <a:ext cx="458979" cy="645221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59B57B5-BFE9-4A99-A7F7-F48728549FD1}"/>
              </a:ext>
            </a:extLst>
          </p:cNvPr>
          <p:cNvSpPr txBox="1"/>
          <p:nvPr/>
        </p:nvSpPr>
        <p:spPr>
          <a:xfrm>
            <a:off x="5541474" y="5575049"/>
            <a:ext cx="1494513" cy="36933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Παράδειγμα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8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1932B0D3-D6E5-4DCD-ADF1-6E73AC77F6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7897669" y="6221356"/>
            <a:ext cx="395117" cy="608610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Flowers clip art free images clipart 3 - ClipartBarn">
            <a:extLst>
              <a:ext uri="{FF2B5EF4-FFF2-40B4-BE49-F238E27FC236}">
                <a16:creationId xmlns:a16="http://schemas.microsoft.com/office/drawing/2014/main" id="{BA612FAD-52BB-4EEF-BC93-48CC4B0A2E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99116" y="6190574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8" descr="Orange Flower Clipart Single Flower - Orange Flower Clipart PNG ...">
            <a:extLst>
              <a:ext uri="{FF2B5EF4-FFF2-40B4-BE49-F238E27FC236}">
                <a16:creationId xmlns:a16="http://schemas.microsoft.com/office/drawing/2014/main" id="{14F50C14-8AE4-4729-BE7A-14DC2A26DF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457799" y="6221718"/>
            <a:ext cx="458979" cy="645221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Single Flower Clipart| (50)++ Photos on This Page #SFC | Yespress.info">
            <a:extLst>
              <a:ext uri="{FF2B5EF4-FFF2-40B4-BE49-F238E27FC236}">
                <a16:creationId xmlns:a16="http://schemas.microsoft.com/office/drawing/2014/main" id="{B264B22C-16CD-4580-9F2C-2684E0E303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887" r="11863" b="10109"/>
          <a:stretch/>
        </p:blipFill>
        <p:spPr bwMode="auto">
          <a:xfrm>
            <a:off x="9642211" y="6212386"/>
            <a:ext cx="395117" cy="608610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" descr="Flowers clip art free images clipart 3 - ClipartBarn">
            <a:extLst>
              <a:ext uri="{FF2B5EF4-FFF2-40B4-BE49-F238E27FC236}">
                <a16:creationId xmlns:a16="http://schemas.microsoft.com/office/drawing/2014/main" id="{FDAC1A7D-756E-4D2F-A9F6-D2074DDED4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43658" y="6181604"/>
            <a:ext cx="452083" cy="634154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8" descr="Orange Flower Clipart Single Flower - Orange Flower Clipart PNG ...">
            <a:extLst>
              <a:ext uri="{FF2B5EF4-FFF2-40B4-BE49-F238E27FC236}">
                <a16:creationId xmlns:a16="http://schemas.microsoft.com/office/drawing/2014/main" id="{92DB958A-C1E1-49A5-B362-21A92BD75C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202341" y="6212748"/>
            <a:ext cx="458979" cy="645221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3856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462</TotalTime>
  <Words>503</Words>
  <Application>Microsoft Office PowerPoint</Application>
  <PresentationFormat>Widescreen</PresentationFormat>
  <Paragraphs>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</dc:creator>
  <cp:lastModifiedBy>Μαρία Χριστοδούλου</cp:lastModifiedBy>
  <cp:revision>67</cp:revision>
  <dcterms:created xsi:type="dcterms:W3CDTF">2020-05-17T09:01:08Z</dcterms:created>
  <dcterms:modified xsi:type="dcterms:W3CDTF">2020-05-25T15:21:20Z</dcterms:modified>
</cp:coreProperties>
</file>