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b7MvVAbWtMLL4RK3OUM1EQ==" hashData="16QZOKPLB0jw0MDfEmEw3ZqHI+dqTU27Vv4iPlZDAtlRaGJwCBh4zZ/8Ek1eOhWQnBN6IDqdmvmCuIfvnbIwE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226" autoAdjust="0"/>
  </p:normalViewPr>
  <p:slideViewPr>
    <p:cSldViewPr snapToGrid="0">
      <p:cViewPr varScale="1">
        <p:scale>
          <a:sx n="86" d="100"/>
          <a:sy n="86" d="100"/>
        </p:scale>
        <p:origin x="10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3D0B5-90DB-4229-B0C8-C707EA0FD465}" type="datetimeFigureOut">
              <a:rPr lang="en-CY" smtClean="0"/>
              <a:t>17/04/2021</a:t>
            </a:fld>
            <a:endParaRPr lang="en-C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6B33E-85BF-48A2-A500-126B9737E857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865604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4D97-006D-4FED-BD16-FA29D57D73E0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200-6EB8-4AAE-9066-8F3230C24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37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4D97-006D-4FED-BD16-FA29D57D73E0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200-6EB8-4AAE-9066-8F3230C24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0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4D97-006D-4FED-BD16-FA29D57D73E0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200-6EB8-4AAE-9066-8F3230C24F1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1158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4D97-006D-4FED-BD16-FA29D57D73E0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200-6EB8-4AAE-9066-8F3230C24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550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4D97-006D-4FED-BD16-FA29D57D73E0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200-6EB8-4AAE-9066-8F3230C24F1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3598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4D97-006D-4FED-BD16-FA29D57D73E0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200-6EB8-4AAE-9066-8F3230C24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408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4D97-006D-4FED-BD16-FA29D57D73E0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200-6EB8-4AAE-9066-8F3230C24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903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4D97-006D-4FED-BD16-FA29D57D73E0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200-6EB8-4AAE-9066-8F3230C24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4D97-006D-4FED-BD16-FA29D57D73E0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200-6EB8-4AAE-9066-8F3230C24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1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4D97-006D-4FED-BD16-FA29D57D73E0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200-6EB8-4AAE-9066-8F3230C24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2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4D97-006D-4FED-BD16-FA29D57D73E0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200-6EB8-4AAE-9066-8F3230C24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4D97-006D-4FED-BD16-FA29D57D73E0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200-6EB8-4AAE-9066-8F3230C24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09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4D97-006D-4FED-BD16-FA29D57D73E0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200-6EB8-4AAE-9066-8F3230C24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204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4D97-006D-4FED-BD16-FA29D57D73E0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200-6EB8-4AAE-9066-8F3230C24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67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4D97-006D-4FED-BD16-FA29D57D73E0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200-6EB8-4AAE-9066-8F3230C24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064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4D97-006D-4FED-BD16-FA29D57D73E0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200-6EB8-4AAE-9066-8F3230C24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977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84D97-006D-4FED-BD16-FA29D57D73E0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4BAE200-6EB8-4AAE-9066-8F3230C24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0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23" y="743402"/>
            <a:ext cx="8253155" cy="4706911"/>
          </a:xfrm>
          <a:solidFill>
            <a:srgbClr val="00B0F0"/>
          </a:solidFill>
        </p:spPr>
        <p:txBody>
          <a:bodyPr>
            <a:noAutofit/>
          </a:bodyPr>
          <a:lstStyle/>
          <a:p>
            <a:pPr algn="ctr"/>
            <a:r>
              <a:rPr lang="el-GR" sz="9600" b="1" dirty="0">
                <a:latin typeface="Bookman Old Style" panose="02050604050505020204" pitchFamily="18" charset="0"/>
              </a:rPr>
              <a:t>Πασχαλινό μαθηματικό πρόβλημα </a:t>
            </a:r>
            <a:endParaRPr lang="en-US" sz="9600" b="1" dirty="0">
              <a:latin typeface="Bookman Old Style" panose="020506040505050202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42626"/>
            <a:ext cx="2293495" cy="28153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9429" y="4459573"/>
            <a:ext cx="2388499" cy="2286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07657" y="6183084"/>
            <a:ext cx="5794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 Δ΄ΔΗΜΟΣΙΟ ΝΗΠΙΑΓΩΓΕΙΟ ΛΑΤΣΙΩΝ (Ν.Α.)</a:t>
            </a:r>
            <a:r>
              <a:rPr lang="el-CY" dirty="0"/>
              <a:t> 2020 - 2021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471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99" y="1025375"/>
            <a:ext cx="9417087" cy="2208551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el-GR" b="1" dirty="0">
                <a:latin typeface="Bookman Old Style" panose="02050604050505020204" pitchFamily="18" charset="0"/>
              </a:rPr>
              <a:t>Ο κύριος Λάκης, ο λαγός, πήγε στη φίλη του την </a:t>
            </a:r>
            <a:r>
              <a:rPr lang="el-GR" b="1" dirty="0" err="1">
                <a:latin typeface="Bookman Old Style" panose="02050604050505020204" pitchFamily="18" charset="0"/>
              </a:rPr>
              <a:t>Κοκό</a:t>
            </a:r>
            <a:r>
              <a:rPr lang="el-GR" b="1" dirty="0">
                <a:latin typeface="Bookman Old Style" panose="02050604050505020204" pitchFamily="18" charset="0"/>
              </a:rPr>
              <a:t>, την κοτούλα και του έδωσε αυγά για να τα βάψει. Πόσα αυγά του έδωσε</a:t>
            </a:r>
            <a:r>
              <a:rPr lang="en-US" b="1" dirty="0">
                <a:latin typeface="Bookman Old Style" panose="02050604050505020204" pitchFamily="18" charset="0"/>
              </a:rPr>
              <a:t>;</a:t>
            </a:r>
            <a:r>
              <a:rPr lang="el-GR" b="1" dirty="0">
                <a:latin typeface="Bookman Old Style" panose="02050604050505020204" pitchFamily="18" charset="0"/>
              </a:rPr>
              <a:t> Μέτρησε για να το μάθεις.</a:t>
            </a:r>
            <a:endParaRPr lang="en-US" b="1" dirty="0">
              <a:latin typeface="Bookman Old Style" panose="020506040505050202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37486" y="0"/>
            <a:ext cx="2444585" cy="329783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9038" y="4407108"/>
            <a:ext cx="1274165" cy="15289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26915" y="4407108"/>
            <a:ext cx="1274165" cy="15289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89719" y="4341183"/>
            <a:ext cx="1274165" cy="15289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63884" y="4302177"/>
            <a:ext cx="1274165" cy="15289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01857" y="4302177"/>
            <a:ext cx="1274165" cy="152899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88160" y="4302177"/>
            <a:ext cx="1274165" cy="152899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76877" y="4341183"/>
            <a:ext cx="1274165" cy="15289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14850" y="4347147"/>
            <a:ext cx="1274165" cy="152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425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708" y="369757"/>
            <a:ext cx="10100594" cy="1878767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el-GR" b="1" dirty="0">
                <a:latin typeface="Bookman Old Style" panose="02050604050505020204" pitchFamily="18" charset="0"/>
              </a:rPr>
              <a:t>Δείξε στην αριθμητική γραμμή πόσα αυγά του έδωσε, η κοτούλα.</a:t>
            </a:r>
            <a:br>
              <a:rPr lang="el-GR" b="1" dirty="0">
                <a:latin typeface="Bookman Old Style" panose="02050604050505020204" pitchFamily="18" charset="0"/>
              </a:rPr>
            </a:br>
            <a:r>
              <a:rPr lang="el-GR" b="1" dirty="0">
                <a:latin typeface="Bookman Old Style" panose="02050604050505020204" pitchFamily="18" charset="0"/>
              </a:rPr>
              <a:t>Μπράβο σωστά μέτρησες! Είναι 8.</a:t>
            </a:r>
            <a:endParaRPr lang="en-US" b="1" dirty="0">
              <a:latin typeface="Bookman Old Style" panose="020506040505050202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59"/>
          <a:stretch/>
        </p:blipFill>
        <p:spPr>
          <a:xfrm>
            <a:off x="107708" y="2669200"/>
            <a:ext cx="12022111" cy="2622327"/>
          </a:xfrm>
        </p:spPr>
      </p:pic>
    </p:spTree>
    <p:extLst>
      <p:ext uri="{BB962C8B-B14F-4D97-AF65-F5344CB8AC3E}">
        <p14:creationId xmlns:p14="http://schemas.microsoft.com/office/powerpoint/2010/main" val="3472582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11" y="321440"/>
            <a:ext cx="10130574" cy="2149027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el-GR" b="1" dirty="0">
                <a:latin typeface="Bookman Old Style" panose="02050604050505020204" pitchFamily="18" charset="0"/>
              </a:rPr>
              <a:t>Ο κ.</a:t>
            </a:r>
            <a:r>
              <a:rPr lang="en-US" b="1" dirty="0">
                <a:latin typeface="Bookman Old Style" panose="02050604050505020204" pitchFamily="18" charset="0"/>
              </a:rPr>
              <a:t> </a:t>
            </a:r>
            <a:r>
              <a:rPr lang="el-GR" b="1" dirty="0">
                <a:latin typeface="Bookman Old Style" panose="02050604050505020204" pitchFamily="18" charset="0"/>
              </a:rPr>
              <a:t>Λάκης με πολλή χαρά, έβαψε τα 8 του αυγά, κόκκινα. Θέλει να τα στολίσει σε 2 καλαθάκια. Μπορείς να τον βοηθήσεις</a:t>
            </a:r>
            <a:r>
              <a:rPr lang="en-US" b="1" dirty="0">
                <a:latin typeface="Bookman Old Style" panose="02050604050505020204" pitchFamily="18" charset="0"/>
              </a:rPr>
              <a:t>; </a:t>
            </a:r>
            <a:r>
              <a:rPr lang="el-GR" b="1" dirty="0">
                <a:latin typeface="Bookman Old Style" panose="02050604050505020204" pitchFamily="18" charset="0"/>
              </a:rPr>
              <a:t>Υπάρχει μόνο μια λύση</a:t>
            </a:r>
            <a:r>
              <a:rPr lang="en-US" b="1" dirty="0">
                <a:latin typeface="Bookman Old Style" panose="02050604050505020204" pitchFamily="18" charset="0"/>
              </a:rPr>
              <a:t>;</a:t>
            </a:r>
            <a:br>
              <a:rPr lang="en-US" b="1" dirty="0">
                <a:latin typeface="Bookman Old Style" panose="02050604050505020204" pitchFamily="18" charset="0"/>
              </a:rPr>
            </a:br>
            <a:endParaRPr lang="en-US" b="1" dirty="0">
              <a:latin typeface="Bookman Old Style" panose="020506040505050202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17443" y="2964618"/>
            <a:ext cx="1004342" cy="1290202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26564" y="2979390"/>
            <a:ext cx="1004342" cy="1290202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68315" y="2964618"/>
            <a:ext cx="1004342" cy="1290202"/>
          </a:xfrm>
          <a:prstGeom prst="rect">
            <a:avLst/>
          </a:prstGeom>
        </p:spPr>
      </p:pic>
      <p:pic>
        <p:nvPicPr>
          <p:cNvPr id="7" name="Content Placeholder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0066" y="2979609"/>
            <a:ext cx="1004342" cy="1290202"/>
          </a:xfrm>
          <a:prstGeom prst="rect">
            <a:avLst/>
          </a:prstGeom>
        </p:spPr>
      </p:pic>
      <p:pic>
        <p:nvPicPr>
          <p:cNvPr id="8" name="Content Placeholder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51817" y="2964618"/>
            <a:ext cx="1004342" cy="1290202"/>
          </a:xfrm>
          <a:prstGeom prst="rect">
            <a:avLst/>
          </a:prstGeom>
        </p:spPr>
      </p:pic>
      <p:pic>
        <p:nvPicPr>
          <p:cNvPr id="9" name="Content Placeholder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23549" y="2964618"/>
            <a:ext cx="1004342" cy="1290202"/>
          </a:xfrm>
          <a:prstGeom prst="rect">
            <a:avLst/>
          </a:prstGeom>
        </p:spPr>
      </p:pic>
      <p:pic>
        <p:nvPicPr>
          <p:cNvPr id="10" name="Content Placeholder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5281" y="2964618"/>
            <a:ext cx="1004342" cy="1290202"/>
          </a:xfrm>
          <a:prstGeom prst="rect">
            <a:avLst/>
          </a:prstGeom>
        </p:spPr>
      </p:pic>
      <p:pic>
        <p:nvPicPr>
          <p:cNvPr id="11" name="Content Placeholder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7013" y="2979390"/>
            <a:ext cx="1004342" cy="1290202"/>
          </a:xfrm>
          <a:prstGeom prst="rect">
            <a:avLst/>
          </a:prstGeom>
        </p:spPr>
      </p:pic>
      <p:pic>
        <p:nvPicPr>
          <p:cNvPr id="14" name="Picture 13" descr="C:\Users\Niki Andreou\AppData\Local\Microsoft\Windows\INetCache\Content.MSO\61C6B674.t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94744" y="4437089"/>
            <a:ext cx="3026763" cy="22485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Picture 14" descr="C:\Users\Niki Andreou\AppData\Local\Microsoft\Windows\INetCache\Content.MSO\D627E679.tmp"/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304" t="-444"/>
          <a:stretch/>
        </p:blipFill>
        <p:spPr bwMode="auto">
          <a:xfrm>
            <a:off x="6215922" y="4437089"/>
            <a:ext cx="3155433" cy="22485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37397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288157"/>
              </p:ext>
            </p:extLst>
          </p:nvPr>
        </p:nvGraphicFramePr>
        <p:xfrm>
          <a:off x="359763" y="609600"/>
          <a:ext cx="11377534" cy="6135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767">
                  <a:extLst>
                    <a:ext uri="{9D8B030D-6E8A-4147-A177-3AD203B41FA5}">
                      <a16:colId xmlns:a16="http://schemas.microsoft.com/office/drawing/2014/main" val="2035233606"/>
                    </a:ext>
                  </a:extLst>
                </a:gridCol>
                <a:gridCol w="5688767">
                  <a:extLst>
                    <a:ext uri="{9D8B030D-6E8A-4147-A177-3AD203B41FA5}">
                      <a16:colId xmlns:a16="http://schemas.microsoft.com/office/drawing/2014/main" val="1801463168"/>
                    </a:ext>
                  </a:extLst>
                </a:gridCol>
              </a:tblGrid>
              <a:tr h="6817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271302"/>
                  </a:ext>
                </a:extLst>
              </a:tr>
              <a:tr h="6817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643586"/>
                  </a:ext>
                </a:extLst>
              </a:tr>
              <a:tr h="6817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083654"/>
                  </a:ext>
                </a:extLst>
              </a:tr>
              <a:tr h="6817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960534"/>
                  </a:ext>
                </a:extLst>
              </a:tr>
              <a:tr h="6817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87999"/>
                  </a:ext>
                </a:extLst>
              </a:tr>
              <a:tr h="6817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235817"/>
                  </a:ext>
                </a:extLst>
              </a:tr>
              <a:tr h="6817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102449"/>
                  </a:ext>
                </a:extLst>
              </a:tr>
              <a:tr h="6817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718222"/>
                  </a:ext>
                </a:extLst>
              </a:tr>
              <a:tr h="6817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045539"/>
                  </a:ext>
                </a:extLst>
              </a:tr>
            </a:tbl>
          </a:graphicData>
        </a:graphic>
      </p:graphicFrame>
      <p:pic>
        <p:nvPicPr>
          <p:cNvPr id="6" name="Picture 5" descr="C:\Users\Niki Andreou\AppData\Local\Microsoft\Windows\INetCache\Content.MSO\D627E679.tmp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304" t="-444"/>
          <a:stretch/>
        </p:blipFill>
        <p:spPr bwMode="auto">
          <a:xfrm>
            <a:off x="7794885" y="135572"/>
            <a:ext cx="2219972" cy="11086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C:\Users\Niki Andreou\AppData\Local\Microsoft\Windows\INetCache\Content.MSO\61C6B674.t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48328" y="227549"/>
            <a:ext cx="2173574" cy="1016635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87120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411" y="219855"/>
            <a:ext cx="9695859" cy="1320800"/>
          </a:xfrm>
        </p:spPr>
        <p:txBody>
          <a:bodyPr/>
          <a:lstStyle/>
          <a:p>
            <a:pPr algn="ctr"/>
            <a:r>
              <a:rPr lang="el-GR" b="1" dirty="0">
                <a:latin typeface="Bookman Old Style" panose="02050604050505020204" pitchFamily="18" charset="0"/>
              </a:rPr>
              <a:t>Μια λύση είναι αυτή.</a:t>
            </a:r>
            <a:r>
              <a:rPr lang="en-US" b="1" dirty="0">
                <a:latin typeface="Bookman Old Style" panose="02050604050505020204" pitchFamily="18" charset="0"/>
              </a:rPr>
              <a:t> </a:t>
            </a:r>
            <a:r>
              <a:rPr lang="el-GR" b="1" dirty="0">
                <a:latin typeface="Bookman Old Style" panose="02050604050505020204" pitchFamily="18" charset="0"/>
              </a:rPr>
              <a:t>Μπορείς να βρεις και τις υπόλοιπες</a:t>
            </a:r>
            <a:r>
              <a:rPr lang="en-US" b="1" dirty="0">
                <a:latin typeface="Bookman Old Style" panose="02050604050505020204" pitchFamily="18" charset="0"/>
              </a:rPr>
              <a:t>;</a:t>
            </a:r>
          </a:p>
        </p:txBody>
      </p:sp>
      <p:pic>
        <p:nvPicPr>
          <p:cNvPr id="4" name="Picture 3" descr="C:\Users\Niki Andreou\AppData\Local\Microsoft\Windows\INetCache\Content.MSO\61C6B674.tmp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38628" y="1540655"/>
            <a:ext cx="5544457" cy="507000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Content Placeholder 4" descr="C:\Users\Niki Andreou\AppData\Local\Microsoft\Windows\INetCache\Content.MSO\D627E679.tmp"/>
          <p:cNvPicPr>
            <a:picLocks noGrp="1"/>
          </p:cNvPicPr>
          <p:nvPr>
            <p:ph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44"/>
          <a:stretch/>
        </p:blipFill>
        <p:spPr bwMode="auto">
          <a:xfrm>
            <a:off x="6531429" y="1540655"/>
            <a:ext cx="5171129" cy="507000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4641" y="3325529"/>
            <a:ext cx="576667" cy="740800"/>
          </a:xfrm>
          <a:prstGeom prst="rect">
            <a:avLst/>
          </a:prstGeom>
        </p:spPr>
      </p:pic>
      <p:pic>
        <p:nvPicPr>
          <p:cNvPr id="10" name="Content Placeholder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9098" y="3187643"/>
            <a:ext cx="576667" cy="740800"/>
          </a:xfrm>
          <a:prstGeom prst="rect">
            <a:avLst/>
          </a:prstGeom>
        </p:spPr>
      </p:pic>
      <p:pic>
        <p:nvPicPr>
          <p:cNvPr id="11" name="Content Placeholder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97244" y="3187643"/>
            <a:ext cx="576667" cy="740800"/>
          </a:xfrm>
          <a:prstGeom prst="rect">
            <a:avLst/>
          </a:prstGeom>
        </p:spPr>
      </p:pic>
      <p:pic>
        <p:nvPicPr>
          <p:cNvPr id="12" name="Content Placeholder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0326" y="3187643"/>
            <a:ext cx="576667" cy="740800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90026" y="3162730"/>
            <a:ext cx="576667" cy="740800"/>
          </a:xfrm>
          <a:prstGeom prst="rect">
            <a:avLst/>
          </a:prstGeom>
        </p:spPr>
      </p:pic>
      <p:pic>
        <p:nvPicPr>
          <p:cNvPr id="14" name="Content Placeholder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87941" y="3162730"/>
            <a:ext cx="576667" cy="740800"/>
          </a:xfrm>
          <a:prstGeom prst="rect">
            <a:avLst/>
          </a:prstGeom>
        </p:spPr>
      </p:pic>
      <p:pic>
        <p:nvPicPr>
          <p:cNvPr id="15" name="Content Placeholder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5856" y="3162730"/>
            <a:ext cx="576667" cy="740800"/>
          </a:xfrm>
          <a:prstGeom prst="rect">
            <a:avLst/>
          </a:prstGeom>
        </p:spPr>
      </p:pic>
      <p:pic>
        <p:nvPicPr>
          <p:cNvPr id="16" name="Content Placeholder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6719" y="3162730"/>
            <a:ext cx="576667" cy="74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106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232229"/>
            <a:ext cx="10759923" cy="1698171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el-GR" b="1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Είμαι πολύ περήφανη για σένα!</a:t>
            </a:r>
            <a:br>
              <a:rPr lang="el-GR" b="1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</a:br>
            <a:r>
              <a:rPr lang="el-GR" b="1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Τώρα μπορείς να συνεχίσεις με ακόμη ένα πρόβλημα.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30400"/>
            <a:ext cx="10934096" cy="3880773"/>
          </a:xfrm>
        </p:spPr>
        <p:txBody>
          <a:bodyPr/>
          <a:lstStyle/>
          <a:p>
            <a:pPr marL="0" indent="0">
              <a:buNone/>
            </a:pPr>
            <a:r>
              <a:rPr lang="el-GR" sz="3200" dirty="0">
                <a:latin typeface="Bookman Old Style" panose="02050604050505020204" pitchFamily="18" charset="0"/>
              </a:rPr>
              <a:t>Ο φίλος του ο κούνελος, του έδωσε ακόμη ένα πράσινο καλάθι. </a:t>
            </a:r>
            <a:endParaRPr lang="en-US" sz="32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l-GR" sz="3200" dirty="0">
                <a:latin typeface="Bookman Old Style" panose="02050604050505020204" pitchFamily="18" charset="0"/>
              </a:rPr>
              <a:t>Τώρα ο κ. Λάκης έχει 3 καλάθια. </a:t>
            </a:r>
            <a:endParaRPr lang="en-US" sz="32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l-GR" sz="3200" dirty="0">
                <a:latin typeface="Bookman Old Style" panose="02050604050505020204" pitchFamily="18" charset="0"/>
              </a:rPr>
              <a:t>Ένα μπλε, ένα κίτρινο και ένα πράσινο.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4" name="Picture 13" descr="C:\Users\Niki Andreou\AppData\Local\Microsoft\Windows\INetCache\Content.MSO\D627E679.tmp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304" t="-444"/>
          <a:stretch/>
        </p:blipFill>
        <p:spPr bwMode="auto">
          <a:xfrm>
            <a:off x="4660165" y="4513565"/>
            <a:ext cx="3134006" cy="22628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C:\Users\Niki Andreou\AppData\Local\Microsoft\Windows\INetCache\Content.MSO\4408166D.t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42796" y="4513566"/>
            <a:ext cx="2739717" cy="2262805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" name="Picture 16" descr="C:\Users\Niki Andreou\AppData\Local\Microsoft\Windows\INetCache\Content.MSO\61C6B674.tmp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5392" y="4513567"/>
            <a:ext cx="2838951" cy="2262805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10222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989" y="304800"/>
            <a:ext cx="11413067" cy="64008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lvl="0"/>
            <a:r>
              <a:rPr lang="el-GR" sz="440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Με ποιους τρόπους μπορεί να βάλει τα 8 αυγά στα 3 καλάθια;</a:t>
            </a:r>
            <a:endParaRPr lang="en-US" sz="4400" b="1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lvl="0"/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Πόσες λύσεις μπορούμε να βρούμε;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lvl="0"/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Ο στόχος μας δεν είναι να βρουν όλες τις λύσεις , αλλά να αναπτύξουν μια στρατηγική. π.χ. ξεκινώ βάζοντας 1 αυγό στο κίτρινο καλάθι.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lvl="0"/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Πόσες λύσεις μπορώ να βρω με 1 αυγό στο κίτρινο καλάθι;(1+1+3 , 1+2+2 </a:t>
            </a:r>
            <a:r>
              <a:rPr lang="el-GR" sz="2800" b="1" dirty="0" err="1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κ.λ.π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. ).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lvl="0"/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Χρησιμοποιήστε αντικείμενα για να το λύσετε.(π.χ. πιάτα αντί καλάθια και μπαλίτσες/κέρματα για τα αυγά.)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lvl="0"/>
            <a:r>
              <a:rPr lang="el-CY" sz="280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Γράψετε τις λύσεις σας στο δικό σας χαρτί.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endParaRPr lang="en-US" sz="3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753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932609" cy="1625600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el-GR" sz="6600" b="1" dirty="0">
                <a:latin typeface="Bookman Old Style" panose="02050604050505020204" pitchFamily="18" charset="0"/>
              </a:rPr>
              <a:t>Καλή διασκέδαση!!!</a:t>
            </a:r>
            <a:endParaRPr lang="en-US" sz="6600" b="1" dirty="0">
              <a:latin typeface="Bookman Old Style" panose="02050604050505020204" pitchFamily="18" charset="0"/>
            </a:endParaRPr>
          </a:p>
        </p:txBody>
      </p:sp>
      <p:pic>
        <p:nvPicPr>
          <p:cNvPr id="4" name="Content Placeholder 3" descr="C:\Users\Niki Andreou\AppData\Local\Microsoft\Windows\INetCache\Content.MSO\575A798B.tmp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282" y="2438791"/>
            <a:ext cx="4746171" cy="384628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F18CE17-6435-451E-B18C-3EDB7C0859F4}"/>
              </a:ext>
            </a:extLst>
          </p:cNvPr>
          <p:cNvSpPr txBox="1"/>
          <p:nvPr/>
        </p:nvSpPr>
        <p:spPr>
          <a:xfrm>
            <a:off x="420069" y="6488668"/>
            <a:ext cx="5794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 Δ΄ΔΗΜΟΣΙΟ ΝΗΠΙΑΓΩΓΕΙΟ ΛΑΤΣΙΩΝ (Ν.Α.)</a:t>
            </a:r>
            <a:r>
              <a:rPr lang="el-CY" dirty="0"/>
              <a:t> 2020 - 2021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4086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</TotalTime>
  <Words>285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Bookman Old Style</vt:lpstr>
      <vt:lpstr>Calibri</vt:lpstr>
      <vt:lpstr>Trebuchet MS</vt:lpstr>
      <vt:lpstr>Wingdings 3</vt:lpstr>
      <vt:lpstr>Facet</vt:lpstr>
      <vt:lpstr>Πασχαλινό μαθηματικό πρόβλημα </vt:lpstr>
      <vt:lpstr>Ο κύριος Λάκης, ο λαγός, πήγε στη φίλη του την Κοκό, την κοτούλα και του έδωσε αυγά για να τα βάψει. Πόσα αυγά του έδωσε; Μέτρησε για να το μάθεις.</vt:lpstr>
      <vt:lpstr>Δείξε στην αριθμητική γραμμή πόσα αυγά του έδωσε, η κοτούλα. Μπράβο σωστά μέτρησες! Είναι 8.</vt:lpstr>
      <vt:lpstr>Ο κ. Λάκης με πολλή χαρά, έβαψε τα 8 του αυγά, κόκκινα. Θέλει να τα στολίσει σε 2 καλαθάκια. Μπορείς να τον βοηθήσεις; Υπάρχει μόνο μια λύση; </vt:lpstr>
      <vt:lpstr>PowerPoint Presentation</vt:lpstr>
      <vt:lpstr>Μια λύση είναι αυτή. Μπορείς να βρεις και τις υπόλοιπες;</vt:lpstr>
      <vt:lpstr>Είμαι πολύ περήφανη για σένα! Τώρα μπορείς να συνεχίσεις με ακόμη ένα πρόβλημα.</vt:lpstr>
      <vt:lpstr>PowerPoint Presentation</vt:lpstr>
      <vt:lpstr>Καλή διασκέδαση!!!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Πασχαλινό μαθηματικό πρόβλημα</dc:title>
  <dc:creator>Niki Andreou</dc:creator>
  <cp:lastModifiedBy>MariaChris@te.schools.ac.cy</cp:lastModifiedBy>
  <cp:revision>10</cp:revision>
  <dcterms:created xsi:type="dcterms:W3CDTF">2021-04-15T14:38:38Z</dcterms:created>
  <dcterms:modified xsi:type="dcterms:W3CDTF">2021-04-17T16:19:26Z</dcterms:modified>
</cp:coreProperties>
</file>