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cI4dBAVOoAdxlioF+KZKg==" hashData="xIBPKXQScfJ6MiD4+3eVMD7sPuh2kq1S++JvtNtU8J6Ff1f8wxNHkul6TfTsc3NknuYyT0ZEw1Bm2UD53L9Rw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A5878E-EC19-4579-852E-BAB3AD7B1561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3F65BC-2350-4B85-82C0-2627D9F7CC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Σύννεφο 4">
            <a:extLst>
              <a:ext uri="{FF2B5EF4-FFF2-40B4-BE49-F238E27FC236}">
                <a16:creationId xmlns:a16="http://schemas.microsoft.com/office/drawing/2014/main" id="{B7BE229E-A342-4334-8D5E-2B8A0D9CECE7}"/>
              </a:ext>
            </a:extLst>
          </p:cNvPr>
          <p:cNvSpPr/>
          <p:nvPr/>
        </p:nvSpPr>
        <p:spPr>
          <a:xfrm>
            <a:off x="2865539" y="1394211"/>
            <a:ext cx="4648200" cy="2517303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4188B1-9084-4290-ACB9-1967B00C8324}"/>
              </a:ext>
            </a:extLst>
          </p:cNvPr>
          <p:cNvSpPr txBox="1"/>
          <p:nvPr/>
        </p:nvSpPr>
        <p:spPr>
          <a:xfrm>
            <a:off x="3680603" y="1954299"/>
            <a:ext cx="3238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FF0000"/>
                </a:solidFill>
                <a:latin typeface="MariaAvraam" panose="02000000000000000000" pitchFamily="2" charset="0"/>
              </a:rPr>
              <a:t>Λίτσα η Πασχαλίτσα!!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E907BE6-F66A-4C50-8A47-28504A67008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570" y="4906601"/>
            <a:ext cx="3962400" cy="19050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A86C78C-F184-439E-A695-4D29E1B70D6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7027" y="4906599"/>
            <a:ext cx="3962400" cy="19050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75DB252E-C574-458C-9307-159154D594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1600" y="4893093"/>
            <a:ext cx="3962400" cy="19050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B01C00CC-13B5-4E28-A6E0-A5AB70F5D4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005427">
            <a:off x="176504" y="545401"/>
            <a:ext cx="4648200" cy="68309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7519F334-A646-4AF6-A24D-C1477708329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790257">
            <a:off x="7395447" y="614456"/>
            <a:ext cx="1066801" cy="106825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A6ED8475-1B01-4C86-B285-94C5C5F858B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91304">
            <a:off x="7659690" y="3089433"/>
            <a:ext cx="1066800" cy="95436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DD39F88A-3E15-4740-B117-0DE9F7C3D74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91304">
            <a:off x="1801313" y="3254586"/>
            <a:ext cx="1066800" cy="95436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7845C44E-2BAA-4B7C-805E-717D34CE75B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91304">
            <a:off x="631549" y="2015723"/>
            <a:ext cx="1066800" cy="95436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0C967594-E860-4334-A108-4C416B780D93}"/>
              </a:ext>
            </a:extLst>
          </p:cNvPr>
          <p:cNvSpPr/>
          <p:nvPr/>
        </p:nvSpPr>
        <p:spPr>
          <a:xfrm>
            <a:off x="-66193" y="-82268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Λατσιών Δ (ΣΞ)</a:t>
            </a:r>
          </a:p>
        </p:txBody>
      </p:sp>
    </p:spTree>
    <p:extLst>
      <p:ext uri="{BB962C8B-B14F-4D97-AF65-F5344CB8AC3E}">
        <p14:creationId xmlns:p14="http://schemas.microsoft.com/office/powerpoint/2010/main" val="2556697328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A8620A-ECE0-4243-AABC-7A575C0B858C}"/>
              </a:ext>
            </a:extLst>
          </p:cNvPr>
          <p:cNvSpPr txBox="1"/>
          <p:nvPr/>
        </p:nvSpPr>
        <p:spPr>
          <a:xfrm>
            <a:off x="2230482" y="273893"/>
            <a:ext cx="417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  <a:latin typeface="MariaAvraam" panose="02000000000000000000" pitchFamily="2" charset="0"/>
              </a:rPr>
              <a:t> Λίτσα η πασχαλίτσα</a:t>
            </a:r>
            <a:r>
              <a:rPr lang="en-US" sz="2400" dirty="0">
                <a:solidFill>
                  <a:srgbClr val="FF0000"/>
                </a:solidFill>
                <a:latin typeface="MariaAvraam" panose="02000000000000000000" pitchFamily="2" charset="0"/>
              </a:rPr>
              <a:t>!!</a:t>
            </a:r>
            <a:r>
              <a:rPr lang="el-GR" sz="2400" dirty="0">
                <a:solidFill>
                  <a:srgbClr val="FF0000"/>
                </a:solidFill>
                <a:latin typeface="MariaAvraam" panose="02000000000000000000" pitchFamily="2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DC8D8-3B3E-4C49-AEB2-883369FE6250}"/>
              </a:ext>
            </a:extLst>
          </p:cNvPr>
          <p:cNvSpPr txBox="1"/>
          <p:nvPr/>
        </p:nvSpPr>
        <p:spPr>
          <a:xfrm>
            <a:off x="276688" y="1185926"/>
            <a:ext cx="8458200" cy="3077766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l-GR" sz="1600" dirty="0">
              <a:solidFill>
                <a:schemeClr val="bg2">
                  <a:lumMod val="25000"/>
                </a:schemeClr>
              </a:solidFill>
              <a:latin typeface="MariaAvraam" panose="02000000000000000000" pitchFamily="2" charset="0"/>
            </a:endParaRPr>
          </a:p>
          <a:p>
            <a:pPr algn="just"/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Η Λίτσα η πασχαλίτσα μετά από μια πολύ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 </a:t>
            </a: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 κουραστική μέρα στα χωράφια, έφτασε  σπίτι της και μπήκε στο μπάνιο.  Όταν βγήκε από το μπάνιο, συνειδητοποίησε ότι της είχαν πέσει όλες της οι βούλες. Υπήρχαν </a:t>
            </a:r>
            <a:r>
              <a:rPr lang="el-GR" sz="1600" b="1" dirty="0">
                <a:solidFill>
                  <a:srgbClr val="FF0000"/>
                </a:solidFill>
                <a:latin typeface="MariaAvraam" panose="02000000000000000000" pitchFamily="2" charset="0"/>
              </a:rPr>
              <a:t>8</a:t>
            </a: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 ολόκληρες βούλες και τώρα έχουν χαθεί!!  Πολύ στεναχωρήθηκε η φίλη μας.  Τις πήρε και  τις έβαλε στον ήλιο, για να στεγνώσουν.</a:t>
            </a:r>
          </a:p>
          <a:p>
            <a:pPr algn="just"/>
            <a:endParaRPr lang="el-GR" sz="1600" dirty="0">
              <a:solidFill>
                <a:schemeClr val="bg2">
                  <a:lumMod val="25000"/>
                </a:schemeClr>
              </a:solidFill>
              <a:latin typeface="MariaAvraam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Μπορείτε να βοηθήσετε τη Λίτσα, να βάλει ξανά στα φτερά της τις βούλες της?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Προσέξτε όμως διότι υπάρχουν αρκετοί τρόποι (9).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Ζωγράφισέ τους  και  στείλε μας τους να τους δούμε και εμείς.</a:t>
            </a:r>
          </a:p>
          <a:p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952A489E-715C-42EE-ACAB-01D9C2E5BB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7589056" y="27912"/>
            <a:ext cx="1292180" cy="140419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2A95B393-BD75-49B3-ADA9-B85E5048FF0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653" y="17243"/>
            <a:ext cx="1436142" cy="1358856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8" name="Οβάλ 17">
            <a:extLst>
              <a:ext uri="{FF2B5EF4-FFF2-40B4-BE49-F238E27FC236}">
                <a16:creationId xmlns:a16="http://schemas.microsoft.com/office/drawing/2014/main" id="{0734AF78-7EF9-4C6D-AEB7-4B2293F38057}"/>
              </a:ext>
            </a:extLst>
          </p:cNvPr>
          <p:cNvSpPr/>
          <p:nvPr/>
        </p:nvSpPr>
        <p:spPr>
          <a:xfrm>
            <a:off x="934214" y="5668786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CE4B97E8-0109-4118-AF8D-FD9CC0F39A33}"/>
              </a:ext>
            </a:extLst>
          </p:cNvPr>
          <p:cNvCxnSpPr/>
          <p:nvPr/>
        </p:nvCxnSpPr>
        <p:spPr>
          <a:xfrm>
            <a:off x="820545" y="5325034"/>
            <a:ext cx="67056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Οβάλ 25">
            <a:extLst>
              <a:ext uri="{FF2B5EF4-FFF2-40B4-BE49-F238E27FC236}">
                <a16:creationId xmlns:a16="http://schemas.microsoft.com/office/drawing/2014/main" id="{B77680DD-06F6-47F3-B691-7C02FAB3A5BC}"/>
              </a:ext>
            </a:extLst>
          </p:cNvPr>
          <p:cNvSpPr/>
          <p:nvPr/>
        </p:nvSpPr>
        <p:spPr>
          <a:xfrm>
            <a:off x="1773282" y="5668786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Οβάλ 26">
            <a:extLst>
              <a:ext uri="{FF2B5EF4-FFF2-40B4-BE49-F238E27FC236}">
                <a16:creationId xmlns:a16="http://schemas.microsoft.com/office/drawing/2014/main" id="{3D6F1A6F-02D8-4199-B4DA-BC501CB2A5D5}"/>
              </a:ext>
            </a:extLst>
          </p:cNvPr>
          <p:cNvSpPr/>
          <p:nvPr/>
        </p:nvSpPr>
        <p:spPr>
          <a:xfrm>
            <a:off x="2624407" y="5668786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Οβάλ 27">
            <a:extLst>
              <a:ext uri="{FF2B5EF4-FFF2-40B4-BE49-F238E27FC236}">
                <a16:creationId xmlns:a16="http://schemas.microsoft.com/office/drawing/2014/main" id="{F1E97EAD-02C6-4964-950F-82B4AD0076B5}"/>
              </a:ext>
            </a:extLst>
          </p:cNvPr>
          <p:cNvSpPr/>
          <p:nvPr/>
        </p:nvSpPr>
        <p:spPr>
          <a:xfrm>
            <a:off x="3498469" y="5668786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Οβάλ 28">
            <a:extLst>
              <a:ext uri="{FF2B5EF4-FFF2-40B4-BE49-F238E27FC236}">
                <a16:creationId xmlns:a16="http://schemas.microsoft.com/office/drawing/2014/main" id="{038D3396-1C00-4E9A-B43A-0337B887BCF6}"/>
              </a:ext>
            </a:extLst>
          </p:cNvPr>
          <p:cNvSpPr/>
          <p:nvPr/>
        </p:nvSpPr>
        <p:spPr>
          <a:xfrm>
            <a:off x="4305300" y="5643803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Οβάλ 29">
            <a:extLst>
              <a:ext uri="{FF2B5EF4-FFF2-40B4-BE49-F238E27FC236}">
                <a16:creationId xmlns:a16="http://schemas.microsoft.com/office/drawing/2014/main" id="{FB23EA65-FA7B-4796-8D59-2B1287261207}"/>
              </a:ext>
            </a:extLst>
          </p:cNvPr>
          <p:cNvSpPr/>
          <p:nvPr/>
        </p:nvSpPr>
        <p:spPr>
          <a:xfrm>
            <a:off x="5112131" y="5636537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Οβάλ 30">
            <a:extLst>
              <a:ext uri="{FF2B5EF4-FFF2-40B4-BE49-F238E27FC236}">
                <a16:creationId xmlns:a16="http://schemas.microsoft.com/office/drawing/2014/main" id="{823A6ECF-0334-4479-A5E9-03F42A92A7E8}"/>
              </a:ext>
            </a:extLst>
          </p:cNvPr>
          <p:cNvSpPr/>
          <p:nvPr/>
        </p:nvSpPr>
        <p:spPr>
          <a:xfrm>
            <a:off x="5844982" y="5643803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Οβάλ 31">
            <a:extLst>
              <a:ext uri="{FF2B5EF4-FFF2-40B4-BE49-F238E27FC236}">
                <a16:creationId xmlns:a16="http://schemas.microsoft.com/office/drawing/2014/main" id="{2E828A58-C8EF-4362-B8CB-3C80A1B1C83F}"/>
              </a:ext>
            </a:extLst>
          </p:cNvPr>
          <p:cNvSpPr/>
          <p:nvPr/>
        </p:nvSpPr>
        <p:spPr>
          <a:xfrm>
            <a:off x="6608718" y="5643803"/>
            <a:ext cx="457200" cy="457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7545CA-AF23-4A40-98F1-A06F083A0512}"/>
              </a:ext>
            </a:extLst>
          </p:cNvPr>
          <p:cNvSpPr txBox="1"/>
          <p:nvPr/>
        </p:nvSpPr>
        <p:spPr>
          <a:xfrm>
            <a:off x="284118" y="459268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sz="1600" dirty="0">
                <a:solidFill>
                  <a:schemeClr val="bg2">
                    <a:lumMod val="25000"/>
                  </a:schemeClr>
                </a:solidFill>
                <a:latin typeface="MariaAvraam" panose="02000000000000000000" pitchFamily="2" charset="0"/>
              </a:rPr>
              <a:t>Ας  μετρήσουμε όμως  πρώτα τις βούλες της Λίτσας να δούμε πόσες είναι: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561D5F-AAA0-48EE-9701-3CB935F4F70B}"/>
              </a:ext>
            </a:extLst>
          </p:cNvPr>
          <p:cNvSpPr txBox="1"/>
          <p:nvPr/>
        </p:nvSpPr>
        <p:spPr>
          <a:xfrm>
            <a:off x="820545" y="6240518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00725C-3A39-4577-AEC8-B87031502226}"/>
              </a:ext>
            </a:extLst>
          </p:cNvPr>
          <p:cNvSpPr txBox="1"/>
          <p:nvPr/>
        </p:nvSpPr>
        <p:spPr>
          <a:xfrm>
            <a:off x="1714332" y="6246788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5B805A-2DCC-40DD-80EF-1025B80434CB}"/>
              </a:ext>
            </a:extLst>
          </p:cNvPr>
          <p:cNvSpPr txBox="1"/>
          <p:nvPr/>
        </p:nvSpPr>
        <p:spPr>
          <a:xfrm>
            <a:off x="2608119" y="6240518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7B11276-C9CA-4F45-92B1-663886A72B85}"/>
              </a:ext>
            </a:extLst>
          </p:cNvPr>
          <p:cNvSpPr txBox="1"/>
          <p:nvPr/>
        </p:nvSpPr>
        <p:spPr>
          <a:xfrm>
            <a:off x="3480402" y="6243012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CEDAE24-AFAB-4EF4-9597-0AD5308117A6}"/>
              </a:ext>
            </a:extLst>
          </p:cNvPr>
          <p:cNvSpPr txBox="1"/>
          <p:nvPr/>
        </p:nvSpPr>
        <p:spPr>
          <a:xfrm>
            <a:off x="4314554" y="6235292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8E0ED0-25D0-4817-849C-47ADF18BE118}"/>
              </a:ext>
            </a:extLst>
          </p:cNvPr>
          <p:cNvSpPr txBox="1"/>
          <p:nvPr/>
        </p:nvSpPr>
        <p:spPr>
          <a:xfrm>
            <a:off x="5158280" y="6240518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0EED1B-FCD1-45BA-B6D1-4BFA558DE033}"/>
              </a:ext>
            </a:extLst>
          </p:cNvPr>
          <p:cNvSpPr txBox="1"/>
          <p:nvPr/>
        </p:nvSpPr>
        <p:spPr>
          <a:xfrm>
            <a:off x="5856349" y="6259813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4FF9EA8-EA23-434D-9917-4F23B37BC0C0}"/>
              </a:ext>
            </a:extLst>
          </p:cNvPr>
          <p:cNvSpPr txBox="1"/>
          <p:nvPr/>
        </p:nvSpPr>
        <p:spPr>
          <a:xfrm>
            <a:off x="6629401" y="6259814"/>
            <a:ext cx="457200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/>
              <a:t>8</a:t>
            </a:r>
          </a:p>
        </p:txBody>
      </p:sp>
      <p:cxnSp>
        <p:nvCxnSpPr>
          <p:cNvPr id="44" name="Ευθύγραμμο βέλος σύνδεσης 43">
            <a:extLst>
              <a:ext uri="{FF2B5EF4-FFF2-40B4-BE49-F238E27FC236}">
                <a16:creationId xmlns:a16="http://schemas.microsoft.com/office/drawing/2014/main" id="{21897D96-2696-4CF2-8ED4-41E594CEB02D}"/>
              </a:ext>
            </a:extLst>
          </p:cNvPr>
          <p:cNvCxnSpPr>
            <a:endCxn id="18" idx="0"/>
          </p:cNvCxnSpPr>
          <p:nvPr/>
        </p:nvCxnSpPr>
        <p:spPr>
          <a:xfrm flipH="1">
            <a:off x="1162814" y="5351242"/>
            <a:ext cx="8712" cy="317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ύγραμμο βέλος σύνδεσης 45">
            <a:extLst>
              <a:ext uri="{FF2B5EF4-FFF2-40B4-BE49-F238E27FC236}">
                <a16:creationId xmlns:a16="http://schemas.microsoft.com/office/drawing/2014/main" id="{F2774D7C-CF85-4EAC-82F8-CD902949C13D}"/>
              </a:ext>
            </a:extLst>
          </p:cNvPr>
          <p:cNvCxnSpPr>
            <a:endCxn id="26" idx="0"/>
          </p:cNvCxnSpPr>
          <p:nvPr/>
        </p:nvCxnSpPr>
        <p:spPr>
          <a:xfrm>
            <a:off x="2001882" y="5351242"/>
            <a:ext cx="0" cy="317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ύγραμμο βέλος σύνδεσης 47">
            <a:extLst>
              <a:ext uri="{FF2B5EF4-FFF2-40B4-BE49-F238E27FC236}">
                <a16:creationId xmlns:a16="http://schemas.microsoft.com/office/drawing/2014/main" id="{4CEA6A98-C852-4DC9-A30B-BB004B544C60}"/>
              </a:ext>
            </a:extLst>
          </p:cNvPr>
          <p:cNvCxnSpPr>
            <a:endCxn id="27" idx="0"/>
          </p:cNvCxnSpPr>
          <p:nvPr/>
        </p:nvCxnSpPr>
        <p:spPr>
          <a:xfrm>
            <a:off x="2853007" y="5351242"/>
            <a:ext cx="0" cy="317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Ευθύγραμμο βέλος σύνδεσης 49">
            <a:extLst>
              <a:ext uri="{FF2B5EF4-FFF2-40B4-BE49-F238E27FC236}">
                <a16:creationId xmlns:a16="http://schemas.microsoft.com/office/drawing/2014/main" id="{99EDC752-9260-45B6-9022-14858E9C1843}"/>
              </a:ext>
            </a:extLst>
          </p:cNvPr>
          <p:cNvCxnSpPr>
            <a:endCxn id="28" idx="0"/>
          </p:cNvCxnSpPr>
          <p:nvPr/>
        </p:nvCxnSpPr>
        <p:spPr>
          <a:xfrm>
            <a:off x="3709002" y="5351242"/>
            <a:ext cx="18067" cy="317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ύγραμμο βέλος σύνδεσης 51">
            <a:extLst>
              <a:ext uri="{FF2B5EF4-FFF2-40B4-BE49-F238E27FC236}">
                <a16:creationId xmlns:a16="http://schemas.microsoft.com/office/drawing/2014/main" id="{72958BB2-09A0-4A2C-874A-67358F972D07}"/>
              </a:ext>
            </a:extLst>
          </p:cNvPr>
          <p:cNvCxnSpPr>
            <a:endCxn id="29" idx="0"/>
          </p:cNvCxnSpPr>
          <p:nvPr/>
        </p:nvCxnSpPr>
        <p:spPr>
          <a:xfrm flipH="1">
            <a:off x="4533900" y="5351242"/>
            <a:ext cx="9254" cy="292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ύγραμμο βέλος σύνδεσης 53">
            <a:extLst>
              <a:ext uri="{FF2B5EF4-FFF2-40B4-BE49-F238E27FC236}">
                <a16:creationId xmlns:a16="http://schemas.microsoft.com/office/drawing/2014/main" id="{96CD4D7B-45BA-4D73-9390-CE0FAC7530CE}"/>
              </a:ext>
            </a:extLst>
          </p:cNvPr>
          <p:cNvCxnSpPr>
            <a:endCxn id="30" idx="0"/>
          </p:cNvCxnSpPr>
          <p:nvPr/>
        </p:nvCxnSpPr>
        <p:spPr>
          <a:xfrm>
            <a:off x="5340731" y="5351242"/>
            <a:ext cx="0" cy="285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ύγραμμο βέλος σύνδεσης 55">
            <a:extLst>
              <a:ext uri="{FF2B5EF4-FFF2-40B4-BE49-F238E27FC236}">
                <a16:creationId xmlns:a16="http://schemas.microsoft.com/office/drawing/2014/main" id="{4E0D9D5F-A165-499F-BFB5-3D7B7E249AA6}"/>
              </a:ext>
            </a:extLst>
          </p:cNvPr>
          <p:cNvCxnSpPr>
            <a:endCxn id="31" idx="0"/>
          </p:cNvCxnSpPr>
          <p:nvPr/>
        </p:nvCxnSpPr>
        <p:spPr>
          <a:xfrm>
            <a:off x="6073582" y="5372466"/>
            <a:ext cx="0" cy="271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ύγραμμο βέλος σύνδεσης 57">
            <a:extLst>
              <a:ext uri="{FF2B5EF4-FFF2-40B4-BE49-F238E27FC236}">
                <a16:creationId xmlns:a16="http://schemas.microsoft.com/office/drawing/2014/main" id="{AD016362-E50F-4753-9729-5791886AAEF3}"/>
              </a:ext>
            </a:extLst>
          </p:cNvPr>
          <p:cNvCxnSpPr>
            <a:endCxn id="32" idx="0"/>
          </p:cNvCxnSpPr>
          <p:nvPr/>
        </p:nvCxnSpPr>
        <p:spPr>
          <a:xfrm flipH="1">
            <a:off x="6837318" y="5351241"/>
            <a:ext cx="20683" cy="292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Εικόνα 59">
            <a:extLst>
              <a:ext uri="{FF2B5EF4-FFF2-40B4-BE49-F238E27FC236}">
                <a16:creationId xmlns:a16="http://schemas.microsoft.com/office/drawing/2014/main" id="{15836DF3-320C-4FD8-87E9-0A82CD97424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68955" y="3595389"/>
            <a:ext cx="1568288" cy="14356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4" name="Ορθογώνιο 33">
            <a:extLst>
              <a:ext uri="{FF2B5EF4-FFF2-40B4-BE49-F238E27FC236}">
                <a16:creationId xmlns:a16="http://schemas.microsoft.com/office/drawing/2014/main" id="{4291820C-1BE3-4E27-96ED-139BF52172A5}"/>
              </a:ext>
            </a:extLst>
          </p:cNvPr>
          <p:cNvSpPr/>
          <p:nvPr/>
        </p:nvSpPr>
        <p:spPr>
          <a:xfrm>
            <a:off x="1665916" y="-31173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Λατσιών Δ (ΣΞ)</a:t>
            </a: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9B259897-93E1-4095-A438-1813938E8B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5400" y="1839423"/>
            <a:ext cx="5334000" cy="1186160"/>
          </a:xfrm>
          <a:prstGeom prst="rect">
            <a:avLst/>
          </a:prstGeom>
          <a:ln w="190500" cap="sq">
            <a:solidFill>
              <a:srgbClr val="FFC0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0CA584-BD48-4526-9755-1D7649FE2B54}"/>
              </a:ext>
            </a:extLst>
          </p:cNvPr>
          <p:cNvSpPr txBox="1"/>
          <p:nvPr/>
        </p:nvSpPr>
        <p:spPr>
          <a:xfrm>
            <a:off x="381000" y="187028"/>
            <a:ext cx="8001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MariaAvraam" panose="02000000000000000000" pitchFamily="2" charset="0"/>
              </a:rPr>
              <a:t>Τώρα ελάτε να μετρήσουμε στην αριθμητική μας γραμμή, μέχρι τον αριθμό που λέει πόσες είναι οι βούλες της πασχαλίτσας μας</a:t>
            </a:r>
            <a:r>
              <a:rPr lang="el-GR" dirty="0"/>
              <a:t>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06BC7-E220-4B27-87F9-683958E8AC16}"/>
              </a:ext>
            </a:extLst>
          </p:cNvPr>
          <p:cNvSpPr txBox="1"/>
          <p:nvPr/>
        </p:nvSpPr>
        <p:spPr>
          <a:xfrm>
            <a:off x="289220" y="3477649"/>
            <a:ext cx="7772400" cy="2031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MariaAvraam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MariaAvraam" panose="02000000000000000000" pitchFamily="2" charset="0"/>
              </a:rPr>
              <a:t>Μπράβο σας!!!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MariaAvraam" panose="02000000000000000000" pitchFamily="2" charset="0"/>
              </a:rPr>
              <a:t>Το ήξερα ότι θα το βρείτε!!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MariaAvraam" panose="02000000000000000000" pitchFamily="2" charset="0"/>
              </a:rPr>
              <a:t>Μπορείτε να αναγνωρίσετε τους αριθμούς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MariaAvraam" panose="02000000000000000000" pitchFamily="2" charset="0"/>
              </a:rPr>
              <a:t>Μετρήστε τους δυνατά, στη μαμά σας, αγγίζοντάς τους με το δακτυλάκι σας</a:t>
            </a:r>
            <a:r>
              <a:rPr lang="el-G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A23CDE89-6C34-4024-B779-67B8898AB26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9739" y="2678027"/>
            <a:ext cx="1947905" cy="1905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66236B88-2FF0-4763-856C-5C2D17EB904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72593">
            <a:off x="259958" y="5456744"/>
            <a:ext cx="1676956" cy="1202346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083C1005-8179-4701-A28D-5D30671A78C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65165">
            <a:off x="7205560" y="5429292"/>
            <a:ext cx="1556622" cy="120032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D4790661-23D5-468A-A86D-E2B25F30DEED}"/>
              </a:ext>
            </a:extLst>
          </p:cNvPr>
          <p:cNvSpPr/>
          <p:nvPr/>
        </p:nvSpPr>
        <p:spPr>
          <a:xfrm>
            <a:off x="5105400" y="6538243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Λατσιών Δ (ΣΞ)</a:t>
            </a: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0E397D-A152-4A2A-8237-723772A3D850}"/>
              </a:ext>
            </a:extLst>
          </p:cNvPr>
          <p:cNvSpPr txBox="1"/>
          <p:nvPr/>
        </p:nvSpPr>
        <p:spPr>
          <a:xfrm>
            <a:off x="495300" y="249290"/>
            <a:ext cx="8153400" cy="2308324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l-GR" dirty="0">
              <a:latin typeface="MariaAvraam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MariaAvraam" panose="02000000000000000000" pitchFamily="2" charset="0"/>
              </a:rPr>
              <a:t>Η Λίτσα θέλει να βάλει τις βούλες της πίσω στα φτερά της, αλλά δυστυχώς δε θυμάται πόσες ήταν στο ένα φτερό και πόσες στο άλλο.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MariaAvraam" panose="02000000000000000000" pitchFamily="2" charset="0"/>
              </a:rPr>
              <a:t>Βρε παιδιά εσείς που είστε πιο μεγάλοι, σας παρακαλώ</a:t>
            </a:r>
            <a:r>
              <a:rPr lang="en-US" dirty="0">
                <a:latin typeface="MariaAvraam" panose="02000000000000000000" pitchFamily="2" charset="0"/>
              </a:rPr>
              <a:t>,</a:t>
            </a:r>
            <a:r>
              <a:rPr lang="el-GR" dirty="0">
                <a:latin typeface="MariaAvraam" panose="02000000000000000000" pitchFamily="2" charset="0"/>
              </a:rPr>
              <a:t>  μπορείτε να τη βοηθήσετε</a:t>
            </a:r>
            <a:r>
              <a:rPr lang="el-GR" dirty="0">
                <a:latin typeface="Liberation Mono" panose="02070409020205020404" pitchFamily="49" charset="0"/>
                <a:cs typeface="Liberation Mono" panose="02070409020205020404" pitchFamily="49" charset="0"/>
              </a:rPr>
              <a:t>;</a:t>
            </a:r>
            <a:r>
              <a:rPr lang="el-GR" dirty="0">
                <a:latin typeface="MariaAvraam" panose="02000000000000000000" pitchFamily="2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MariaAvraam" panose="02000000000000000000" pitchFamily="2" charset="0"/>
              </a:rPr>
              <a:t>Θυμηθείτε όμως, ότι υπάρχουν αρκετές λύσεις (9). </a:t>
            </a:r>
          </a:p>
          <a:p>
            <a:endParaRPr lang="el-GR" dirty="0">
              <a:latin typeface="MariaAvraam" panose="02000000000000000000" pitchFamily="2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0ADF5A11-FA5C-49AE-B55C-D1A519E027E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982214">
            <a:off x="916119" y="3149846"/>
            <a:ext cx="2333849" cy="2457449"/>
          </a:xfrm>
          <a:prstGeom prst="rect">
            <a:avLst/>
          </a:prstGeom>
        </p:spPr>
      </p:pic>
      <p:sp>
        <p:nvSpPr>
          <p:cNvPr id="8" name="Οβάλ 7">
            <a:extLst>
              <a:ext uri="{FF2B5EF4-FFF2-40B4-BE49-F238E27FC236}">
                <a16:creationId xmlns:a16="http://schemas.microsoft.com/office/drawing/2014/main" id="{4FF7EDD2-E555-4BF0-86D8-F38CBA3CD7F1}"/>
              </a:ext>
            </a:extLst>
          </p:cNvPr>
          <p:cNvSpPr/>
          <p:nvPr/>
        </p:nvSpPr>
        <p:spPr>
          <a:xfrm>
            <a:off x="3788622" y="2971800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3EF02F29-69EF-4819-A271-6658AF233EEA}"/>
              </a:ext>
            </a:extLst>
          </p:cNvPr>
          <p:cNvSpPr/>
          <p:nvPr/>
        </p:nvSpPr>
        <p:spPr>
          <a:xfrm>
            <a:off x="8311668" y="2963056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id="{7E9D5DEE-FBF2-4C61-89D6-5CB9BD78F921}"/>
              </a:ext>
            </a:extLst>
          </p:cNvPr>
          <p:cNvSpPr/>
          <p:nvPr/>
        </p:nvSpPr>
        <p:spPr>
          <a:xfrm>
            <a:off x="7055054" y="2936866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3209CD39-17A7-4DA2-A216-EB369E4AA4F8}"/>
              </a:ext>
            </a:extLst>
          </p:cNvPr>
          <p:cNvSpPr/>
          <p:nvPr/>
        </p:nvSpPr>
        <p:spPr>
          <a:xfrm>
            <a:off x="4491491" y="2968635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6C0D0CE4-5DCF-4C98-A39A-D2B141553E86}"/>
              </a:ext>
            </a:extLst>
          </p:cNvPr>
          <p:cNvSpPr/>
          <p:nvPr/>
        </p:nvSpPr>
        <p:spPr>
          <a:xfrm>
            <a:off x="5151687" y="2968635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DCD2FB3F-470E-46A6-B306-60A7BFC18572}"/>
              </a:ext>
            </a:extLst>
          </p:cNvPr>
          <p:cNvSpPr/>
          <p:nvPr/>
        </p:nvSpPr>
        <p:spPr>
          <a:xfrm>
            <a:off x="6426747" y="2936162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5CD427C5-CDA8-4065-84CA-83AAC3ABF504}"/>
              </a:ext>
            </a:extLst>
          </p:cNvPr>
          <p:cNvSpPr/>
          <p:nvPr/>
        </p:nvSpPr>
        <p:spPr>
          <a:xfrm>
            <a:off x="5798440" y="2968635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βάλ 14">
            <a:extLst>
              <a:ext uri="{FF2B5EF4-FFF2-40B4-BE49-F238E27FC236}">
                <a16:creationId xmlns:a16="http://schemas.microsoft.com/office/drawing/2014/main" id="{800D545D-76D6-4325-9D7F-644FB1556E0E}"/>
              </a:ext>
            </a:extLst>
          </p:cNvPr>
          <p:cNvSpPr/>
          <p:nvPr/>
        </p:nvSpPr>
        <p:spPr>
          <a:xfrm>
            <a:off x="7683361" y="2931680"/>
            <a:ext cx="554778" cy="533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0968B8-B81A-4F38-9739-4575DF3016FD}"/>
              </a:ext>
            </a:extLst>
          </p:cNvPr>
          <p:cNvSpPr txBox="1"/>
          <p:nvPr/>
        </p:nvSpPr>
        <p:spPr>
          <a:xfrm>
            <a:off x="455325" y="5818657"/>
            <a:ext cx="8233350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l-GR" dirty="0">
              <a:latin typeface="MariaAvraam" panose="02000000000000000000" pitchFamily="2" charset="0"/>
            </a:endParaRPr>
          </a:p>
          <a:p>
            <a:r>
              <a:rPr lang="el-GR" dirty="0">
                <a:latin typeface="MariaAvraam" panose="02000000000000000000" pitchFamily="2" charset="0"/>
              </a:rPr>
              <a:t>Μπράβοοοο σας!!! Το ήξερα ότι </a:t>
            </a:r>
            <a:r>
              <a:rPr lang="en-US" dirty="0">
                <a:latin typeface="MariaAvraam" panose="02000000000000000000" pitchFamily="2" charset="0"/>
              </a:rPr>
              <a:t> </a:t>
            </a:r>
            <a:r>
              <a:rPr lang="el-GR" dirty="0">
                <a:latin typeface="MariaAvraam" panose="02000000000000000000" pitchFamily="2" charset="0"/>
              </a:rPr>
              <a:t>θα μπορούσατε να τη βοηθήσετε!!!!!</a:t>
            </a:r>
          </a:p>
          <a:p>
            <a:endParaRPr lang="el-GR" dirty="0">
              <a:latin typeface="MariaAvraam" panose="02000000000000000000" pitchFamily="2" charset="0"/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4263119B-E698-4CBD-B1BC-6F017428B58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8168" y="3781346"/>
            <a:ext cx="1773771" cy="18241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978986C8-6828-4D9C-AED7-BFD1A09B19C5}"/>
              </a:ext>
            </a:extLst>
          </p:cNvPr>
          <p:cNvSpPr/>
          <p:nvPr/>
        </p:nvSpPr>
        <p:spPr>
          <a:xfrm>
            <a:off x="0" y="-68931"/>
            <a:ext cx="1832553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Νηπιαγωγείο Λατσιών Δ (ΣΞ)</a:t>
            </a:r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168</TotalTime>
  <Words>273</Words>
  <Application>Microsoft Office PowerPoint</Application>
  <PresentationFormat>On-screen Show (4:3)</PresentationFormat>
  <Paragraphs>34</Paragraphs>
  <Slides>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Liberation Mono</vt:lpstr>
      <vt:lpstr>MariaAvraam</vt:lpstr>
      <vt:lpstr>Wingdings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stalo</dc:creator>
  <cp:lastModifiedBy>Μαρία Χριστοδούλου</cp:lastModifiedBy>
  <cp:revision>29</cp:revision>
  <dcterms:created xsi:type="dcterms:W3CDTF">2010-03-20T15:03:08Z</dcterms:created>
  <dcterms:modified xsi:type="dcterms:W3CDTF">2020-05-19T14:25:39Z</dcterms:modified>
</cp:coreProperties>
</file>