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100888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WwpdoEOxBVoFaRyOfbm1Q==" hashData="Jw6pXUILSK+Qhg/3YhjntQAmpNYlnutCjkzaGBQw3G37nDFz+uy/unmdydM3ctfyCJquYs4eaUl4bMMgTndIA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2650-AB85-4DFC-93C7-0D6694FE0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-757767"/>
            <a:ext cx="9398000" cy="1515533"/>
          </a:xfrm>
        </p:spPr>
        <p:txBody>
          <a:bodyPr/>
          <a:lstStyle/>
          <a:p>
            <a:r>
              <a:rPr lang="el-GR" sz="4000" b="1" dirty="0">
                <a:solidFill>
                  <a:srgbClr val="0070C0"/>
                </a:solidFill>
              </a:rPr>
              <a:t>Παρατήρησε τον πίνακα! Βρες πόσα είναι</a:t>
            </a:r>
            <a:r>
              <a:rPr lang="en-US" sz="4000" b="1" dirty="0">
                <a:solidFill>
                  <a:srgbClr val="0070C0"/>
                </a:solidFill>
              </a:rPr>
              <a:t>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632D4-73DB-43DC-9886-4B4F62D79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9358F-E534-402A-8763-074369B426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" y="831948"/>
            <a:ext cx="6168519" cy="5194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71889-5A32-444C-8C81-0AF188CE8AB3}"/>
              </a:ext>
            </a:extLst>
          </p:cNvPr>
          <p:cNvSpPr txBox="1"/>
          <p:nvPr/>
        </p:nvSpPr>
        <p:spPr>
          <a:xfrm>
            <a:off x="584199" y="6100233"/>
            <a:ext cx="612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ζωγραφισμένος με το στόμα από Λέανδρο Αρβανιτάκη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E157E-501D-499E-A3A3-76EEFEF25992}"/>
              </a:ext>
            </a:extLst>
          </p:cNvPr>
          <p:cNvSpPr txBox="1"/>
          <p:nvPr/>
        </p:nvSpPr>
        <p:spPr>
          <a:xfrm>
            <a:off x="6731549" y="831948"/>
            <a:ext cx="4736551" cy="5139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Μέτρησε και γράψε στο κουτί πόσα είναι</a:t>
            </a:r>
            <a:r>
              <a:rPr lang="en-US" dirty="0"/>
              <a:t>:</a:t>
            </a:r>
          </a:p>
          <a:p>
            <a:endParaRPr lang="el-GR" sz="2000" dirty="0"/>
          </a:p>
          <a:p>
            <a:r>
              <a:rPr lang="el-GR" sz="2000" dirty="0"/>
              <a:t>Οι                    είναι 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Τα                     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Τα                     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Οι                     είναι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E9619-9B57-4AB0-8A18-C24A143DE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681" y="1253412"/>
            <a:ext cx="746711" cy="844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216136-F4CB-4B09-AA41-718A52F1361B}"/>
              </a:ext>
            </a:extLst>
          </p:cNvPr>
          <p:cNvSpPr txBox="1"/>
          <p:nvPr/>
        </p:nvSpPr>
        <p:spPr>
          <a:xfrm>
            <a:off x="9044517" y="1269580"/>
            <a:ext cx="927100" cy="1047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1DA331-9726-48AD-8D0C-79C167003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012" y="2337922"/>
            <a:ext cx="699380" cy="899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752A1-967A-4E34-9659-958FE92ED0FA}"/>
              </a:ext>
            </a:extLst>
          </p:cNvPr>
          <p:cNvSpPr txBox="1"/>
          <p:nvPr/>
        </p:nvSpPr>
        <p:spPr>
          <a:xfrm>
            <a:off x="9044517" y="2413264"/>
            <a:ext cx="927100" cy="1047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DBCE2E-D3F8-4E28-8710-1F31CA77F5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861" y="3657597"/>
            <a:ext cx="805081" cy="771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56521E-6EB6-4D04-8E07-7C6CB422B9E8}"/>
              </a:ext>
            </a:extLst>
          </p:cNvPr>
          <p:cNvSpPr txBox="1"/>
          <p:nvPr/>
        </p:nvSpPr>
        <p:spPr>
          <a:xfrm>
            <a:off x="9036052" y="3577960"/>
            <a:ext cx="927100" cy="1047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3BF854-6F7C-4185-B276-67FD7AB39540}"/>
              </a:ext>
            </a:extLst>
          </p:cNvPr>
          <p:cNvSpPr txBox="1"/>
          <p:nvPr/>
        </p:nvSpPr>
        <p:spPr>
          <a:xfrm>
            <a:off x="9036052" y="4753518"/>
            <a:ext cx="927100" cy="10477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CCADF4-84E3-42B4-BE19-CD751C56B8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153" y="4816150"/>
            <a:ext cx="725766" cy="965201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BD8C867-E0BB-4350-9A53-E8ABA5D8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8443"/>
            <a:ext cx="2222500" cy="249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©</a:t>
            </a:r>
            <a:r>
              <a:rPr kumimoji="0" lang="el-GR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2020</a:t>
            </a: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el-GR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Νηπιαγωγείο Λατσιών Δ (ΜΧ)</a:t>
            </a:r>
            <a:endParaRPr kumimoji="0" lang="en-US" alt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B2A1-2295-42F6-902E-511784A9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125133"/>
            <a:ext cx="9601196" cy="1303867"/>
          </a:xfrm>
        </p:spPr>
        <p:txBody>
          <a:bodyPr/>
          <a:lstStyle/>
          <a:p>
            <a:r>
              <a:rPr lang="el-GR" dirty="0"/>
              <a:t>Β ρε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F7C62-73A7-4E63-B67D-EB547FFD316E}"/>
              </a:ext>
            </a:extLst>
          </p:cNvPr>
          <p:cNvSpPr txBox="1"/>
          <p:nvPr/>
        </p:nvSpPr>
        <p:spPr>
          <a:xfrm>
            <a:off x="514349" y="524933"/>
            <a:ext cx="11163300" cy="584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EC65B4-A997-49C5-8448-B4AD663821CE}"/>
              </a:ext>
            </a:extLst>
          </p:cNvPr>
          <p:cNvSpPr txBox="1">
            <a:spLocks/>
          </p:cNvSpPr>
          <p:nvPr/>
        </p:nvSpPr>
        <p:spPr>
          <a:xfrm>
            <a:off x="74333" y="-6522"/>
            <a:ext cx="11677649" cy="1761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5100" b="1" dirty="0">
                <a:solidFill>
                  <a:srgbClr val="0070C0"/>
                </a:solidFill>
              </a:rPr>
              <a:t>Παρατήρησε τον πίνακα! Κάνε πρόσθεση!</a:t>
            </a:r>
          </a:p>
          <a:p>
            <a:pPr algn="l"/>
            <a:r>
              <a:rPr lang="el-GR" sz="3800" b="1" dirty="0">
                <a:solidFill>
                  <a:srgbClr val="C00000"/>
                </a:solidFill>
              </a:rPr>
              <a:t>       </a:t>
            </a:r>
          </a:p>
          <a:p>
            <a:pPr algn="l"/>
            <a:r>
              <a:rPr lang="el-GR" sz="3800" b="1" dirty="0">
                <a:solidFill>
                  <a:srgbClr val="C00000"/>
                </a:solidFill>
              </a:rPr>
              <a:t>            </a:t>
            </a:r>
            <a:r>
              <a:rPr lang="el-GR" b="1" dirty="0">
                <a:solidFill>
                  <a:srgbClr val="C00000"/>
                </a:solidFill>
              </a:rPr>
              <a:t>Βρες πόσα είναι τα αυγά και οι λαγοί μαζί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sz="3100" b="1" dirty="0">
                <a:solidFill>
                  <a:srgbClr val="C00000"/>
                </a:solidFill>
              </a:rPr>
              <a:t>       </a:t>
            </a:r>
            <a:r>
              <a:rPr lang="el-GR" sz="3100" b="1" dirty="0">
                <a:solidFill>
                  <a:schemeClr val="tx1"/>
                </a:solidFill>
              </a:rPr>
              <a:t>Χρησιμοποίησε δικά σου αντικείμενα πώματα ή παιγνίδια (</a:t>
            </a:r>
            <a:r>
              <a:rPr lang="en-US" sz="3100" b="1" dirty="0">
                <a:solidFill>
                  <a:schemeClr val="tx1"/>
                </a:solidFill>
              </a:rPr>
              <a:t>lego</a:t>
            </a:r>
            <a:r>
              <a:rPr lang="el-GR" sz="3100" b="1" dirty="0">
                <a:solidFill>
                  <a:schemeClr val="tx1"/>
                </a:solidFill>
              </a:rPr>
              <a:t>) για να λύσεις το πρόβλημα.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l-GR" sz="3100" b="1" dirty="0">
                <a:solidFill>
                  <a:srgbClr val="C00000"/>
                </a:solidFill>
              </a:rPr>
              <a:t> </a:t>
            </a:r>
            <a:r>
              <a:rPr lang="el-GR" sz="3100" b="1" dirty="0">
                <a:solidFill>
                  <a:schemeClr val="tx1"/>
                </a:solidFill>
              </a:rPr>
              <a:t>      Ζωγράφισε τη λύση στα μεγάλα κουτιά και γράψε τους αριθμούς στα μικρά. Μπορείς να χρησιμοποιήσεις και το</a:t>
            </a:r>
          </a:p>
          <a:p>
            <a:pPr algn="l"/>
            <a:r>
              <a:rPr lang="el-GR" sz="3100" b="1" dirty="0">
                <a:solidFill>
                  <a:schemeClr val="tx1"/>
                </a:solidFill>
              </a:rPr>
              <a:t>              δικό σου χαρτί αν δεν μπορείς να το εκτυπώσεις. Αν θέλεις κάνε και άλλα προβλήματά παρατηρώντας τον πίνακα ζωγραφικής.</a:t>
            </a:r>
          </a:p>
          <a:p>
            <a:pPr algn="l"/>
            <a:endParaRPr lang="el-GR" sz="2100" b="1" dirty="0">
              <a:solidFill>
                <a:schemeClr val="tx1"/>
              </a:solidFill>
            </a:endParaRPr>
          </a:p>
          <a:p>
            <a:r>
              <a:rPr lang="el-GR" sz="2100" b="1" dirty="0">
                <a:solidFill>
                  <a:schemeClr val="tx1"/>
                </a:solidFill>
              </a:rPr>
              <a:t> 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E6FBF-C720-4E4B-9CDA-73F0274662AF}"/>
              </a:ext>
            </a:extLst>
          </p:cNvPr>
          <p:cNvSpPr txBox="1"/>
          <p:nvPr/>
        </p:nvSpPr>
        <p:spPr>
          <a:xfrm>
            <a:off x="810137" y="2565507"/>
            <a:ext cx="2733164" cy="2494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60A91-39ED-4F20-9119-949A8F5D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6020" y="1639839"/>
            <a:ext cx="805081" cy="771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146F02-FC05-4CB0-AC5A-AE566979DFBC}"/>
              </a:ext>
            </a:extLst>
          </p:cNvPr>
          <p:cNvSpPr txBox="1"/>
          <p:nvPr/>
        </p:nvSpPr>
        <p:spPr>
          <a:xfrm>
            <a:off x="4619315" y="2600902"/>
            <a:ext cx="2733164" cy="2494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00F57-BE27-4265-BFE8-BC9BC922A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823" y="1472728"/>
            <a:ext cx="725766" cy="9652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6B4BB1-1C88-47BF-8B13-1A4FA365D699}"/>
              </a:ext>
            </a:extLst>
          </p:cNvPr>
          <p:cNvSpPr txBox="1"/>
          <p:nvPr/>
        </p:nvSpPr>
        <p:spPr>
          <a:xfrm>
            <a:off x="3584066" y="3491581"/>
            <a:ext cx="9271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+</a:t>
            </a:r>
            <a:endParaRPr lang="en-US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DFC04-4E94-44E8-BB7A-2F07F975B37A}"/>
              </a:ext>
            </a:extLst>
          </p:cNvPr>
          <p:cNvSpPr txBox="1"/>
          <p:nvPr/>
        </p:nvSpPr>
        <p:spPr>
          <a:xfrm>
            <a:off x="7460628" y="3430657"/>
            <a:ext cx="9271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=</a:t>
            </a:r>
            <a:endParaRPr lang="en-US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95231-EDC8-4E83-921E-685B7CB83760}"/>
              </a:ext>
            </a:extLst>
          </p:cNvPr>
          <p:cNvSpPr txBox="1"/>
          <p:nvPr/>
        </p:nvSpPr>
        <p:spPr>
          <a:xfrm>
            <a:off x="1585010" y="5200201"/>
            <a:ext cx="927100" cy="1047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CA6150-98D3-48CD-AC4B-51FC0DC625D2}"/>
              </a:ext>
            </a:extLst>
          </p:cNvPr>
          <p:cNvSpPr txBox="1"/>
          <p:nvPr/>
        </p:nvSpPr>
        <p:spPr>
          <a:xfrm>
            <a:off x="8362131" y="2634768"/>
            <a:ext cx="3019732" cy="24943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5C1782-2CB1-49ED-8AF1-8DB4B766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5820" y="1639839"/>
            <a:ext cx="805081" cy="7716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2EFD3A-5A68-42E3-B19B-A4E81AD23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2233" y="1481183"/>
            <a:ext cx="725766" cy="9652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501D21-3E19-472D-A71E-14DBECE74CD8}"/>
              </a:ext>
            </a:extLst>
          </p:cNvPr>
          <p:cNvSpPr txBox="1"/>
          <p:nvPr/>
        </p:nvSpPr>
        <p:spPr>
          <a:xfrm>
            <a:off x="5704229" y="5207252"/>
            <a:ext cx="927100" cy="1047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FCE49-CC74-42FF-B780-BF79F5F27E9A}"/>
              </a:ext>
            </a:extLst>
          </p:cNvPr>
          <p:cNvSpPr txBox="1"/>
          <p:nvPr/>
        </p:nvSpPr>
        <p:spPr>
          <a:xfrm>
            <a:off x="9478683" y="5207252"/>
            <a:ext cx="927100" cy="1047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268DFE-D209-4D70-9503-6C69474D805F}"/>
              </a:ext>
            </a:extLst>
          </p:cNvPr>
          <p:cNvSpPr txBox="1"/>
          <p:nvPr/>
        </p:nvSpPr>
        <p:spPr>
          <a:xfrm>
            <a:off x="7460628" y="5437268"/>
            <a:ext cx="9271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=</a:t>
            </a:r>
            <a:endParaRPr lang="en-US" sz="4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93E9E-8CEE-478D-8AB5-52C55F2351AB}"/>
              </a:ext>
            </a:extLst>
          </p:cNvPr>
          <p:cNvSpPr txBox="1"/>
          <p:nvPr/>
        </p:nvSpPr>
        <p:spPr>
          <a:xfrm>
            <a:off x="3472237" y="5454201"/>
            <a:ext cx="9271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+</a:t>
            </a:r>
            <a:endParaRPr lang="en-US" sz="4000" b="1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2FCCCC79-42CA-4A75-A358-AD7E9F35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8443"/>
            <a:ext cx="2222500" cy="2495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©</a:t>
            </a:r>
            <a:r>
              <a:rPr kumimoji="0" lang="el-GR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2020</a:t>
            </a:r>
            <a:r>
              <a:rPr kumimoji="0" lang="en-US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el-GR" altLang="en-US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Νηπιαγωγείο Λατσιών Δ (ΜΧ)</a:t>
            </a:r>
            <a:endParaRPr kumimoji="0" lang="en-US" altLang="en-US" sz="10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3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131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Wingdings</vt:lpstr>
      <vt:lpstr>Organic</vt:lpstr>
      <vt:lpstr>Παρατήρησε τον πίνακα! Βρες πόσα είναι;</vt:lpstr>
      <vt:lpstr>Β ρε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Παρατηρώ τον πίνακα! Βρες πόσα είναι;</dc:title>
  <dc:creator>User</dc:creator>
  <cp:lastModifiedBy>User</cp:lastModifiedBy>
  <cp:revision>14</cp:revision>
  <cp:lastPrinted>2020-04-16T14:35:02Z</cp:lastPrinted>
  <dcterms:created xsi:type="dcterms:W3CDTF">2020-04-15T16:35:44Z</dcterms:created>
  <dcterms:modified xsi:type="dcterms:W3CDTF">2020-04-16T14:35:28Z</dcterms:modified>
</cp:coreProperties>
</file>