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19"/>
  </p:notesMasterIdLst>
  <p:sldIdLst>
    <p:sldId id="257" r:id="rId2"/>
    <p:sldId id="261" r:id="rId3"/>
    <p:sldId id="275" r:id="rId4"/>
    <p:sldId id="276" r:id="rId5"/>
    <p:sldId id="286" r:id="rId6"/>
    <p:sldId id="259" r:id="rId7"/>
    <p:sldId id="278" r:id="rId8"/>
    <p:sldId id="279" r:id="rId9"/>
    <p:sldId id="266" r:id="rId10"/>
    <p:sldId id="280" r:id="rId11"/>
    <p:sldId id="281" r:id="rId12"/>
    <p:sldId id="263" r:id="rId13"/>
    <p:sldId id="282" r:id="rId14"/>
    <p:sldId id="284" r:id="rId15"/>
    <p:sldId id="285" r:id="rId16"/>
    <p:sldId id="28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Qh7TlbZ0lW2GHiuMDPNwA==" hashData="QnoXg1dcyPryhPingsUAPY2dqhGNuW3ToynTiv/aZFYpYblxSXc39Oqp7vB6RZWEfmZUYsZAGj+IreRnTfB0r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54314-B203-4382-B130-E03B2E55951F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46147-9B22-4D79-9042-250154DD0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46147-9B22-4D79-9042-250154DD04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1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C47D151-33F9-4B6D-A357-7DB179550E76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2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D151-33F9-4B6D-A357-7DB179550E76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6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D151-33F9-4B6D-A357-7DB179550E76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D151-33F9-4B6D-A357-7DB179550E76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41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D151-33F9-4B6D-A357-7DB179550E76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4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D151-33F9-4B6D-A357-7DB179550E76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8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D151-33F9-4B6D-A357-7DB179550E76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90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C47D151-33F9-4B6D-A357-7DB179550E76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96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C47D151-33F9-4B6D-A357-7DB179550E76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5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D151-33F9-4B6D-A357-7DB179550E76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2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D151-33F9-4B6D-A357-7DB179550E76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2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D151-33F9-4B6D-A357-7DB179550E76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9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D151-33F9-4B6D-A357-7DB179550E76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D151-33F9-4B6D-A357-7DB179550E76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D151-33F9-4B6D-A357-7DB179550E76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D151-33F9-4B6D-A357-7DB179550E76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5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7D151-33F9-4B6D-A357-7DB179550E76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C47D151-33F9-4B6D-A357-7DB179550E76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7B14ADE-B909-4722-AAEC-D20491E0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1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60601" y="812031"/>
            <a:ext cx="4512989" cy="2227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l-GR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Ελάτε να παίξουμε…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86CA5C-24EC-4A20-9451-882DE182F5A5}"/>
              </a:ext>
            </a:extLst>
          </p:cNvPr>
          <p:cNvSpPr/>
          <p:nvPr/>
        </p:nvSpPr>
        <p:spPr>
          <a:xfrm>
            <a:off x="858941" y="4770586"/>
            <a:ext cx="57900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b="1" dirty="0">
                <a:solidFill>
                  <a:srgbClr val="C00000"/>
                </a:solidFill>
              </a:rPr>
              <a:t>Για να παίξεις το παιχνίδι επέλεξε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r>
              <a:rPr lang="el-GR" sz="2400" b="1" dirty="0">
                <a:solidFill>
                  <a:srgbClr val="C00000"/>
                </a:solidFill>
              </a:rPr>
              <a:t>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l-GR" sz="2400" b="1" dirty="0">
                <a:solidFill>
                  <a:srgbClr val="005426"/>
                </a:solidFill>
              </a:rPr>
              <a:t>«προβολή παρουσίασης»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l-GR" sz="2400" b="1" dirty="0">
                <a:solidFill>
                  <a:srgbClr val="0070C0"/>
                </a:solidFill>
              </a:rPr>
              <a:t>«από την αρχή» </a:t>
            </a:r>
          </a:p>
        </p:txBody>
      </p:sp>
      <p:pic>
        <p:nvPicPr>
          <p:cNvPr id="3074" name="Picture 2" descr="Boy Giving Mom Flowers, Boy, Boys, Send Flowers PNG Transparent Image and  Clipart for Free Download">
            <a:extLst>
              <a:ext uri="{FF2B5EF4-FFF2-40B4-BE49-F238E27FC236}">
                <a16:creationId xmlns:a16="http://schemas.microsoft.com/office/drawing/2014/main" id="{AFB641CD-B2A0-4298-A455-A992335A5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8957" y="1164519"/>
            <a:ext cx="4178241" cy="339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💐 Λάθος Οι ακτίνες του ήλιου | 10 λευκά και 10 κίτρινες μαργαρίτες |  ΠΑΡΆΔΟΣΗ ΛΟΥΛΟΥΔΙΏΝ ΣΕ ΛΆΘΟΣ - ΣΕ ΑΠΕΥΘΕΊΑΣ ΣΎΝΔΕΣΗ ΑΝΘΟΚΌΜΟ ΛΆΘΟΣ">
            <a:extLst>
              <a:ext uri="{FF2B5EF4-FFF2-40B4-BE49-F238E27FC236}">
                <a16:creationId xmlns:a16="http://schemas.microsoft.com/office/drawing/2014/main" id="{78B81AF4-08E0-4CEB-8198-DBEDE9334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9618" y="1894280"/>
            <a:ext cx="742122" cy="8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795B165-2185-4234-B943-827F09B8D5F5}"/>
              </a:ext>
            </a:extLst>
          </p:cNvPr>
          <p:cNvSpPr/>
          <p:nvPr/>
        </p:nvSpPr>
        <p:spPr>
          <a:xfrm>
            <a:off x="6754803" y="2181497"/>
            <a:ext cx="4512989" cy="3943305"/>
          </a:xfrm>
          <a:prstGeom prst="wedgeRoundRectCallout">
            <a:avLst>
              <a:gd name="adj1" fmla="val -50376"/>
              <a:gd name="adj2" fmla="val -158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Μου α</a:t>
            </a:r>
            <a:r>
              <a:rPr lang="en-US" sz="20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ρέσ</a:t>
            </a:r>
            <a:r>
              <a:rPr lang="el-GR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ουν πολύ να κάνω εκπλήξεις!</a:t>
            </a:r>
            <a:endParaRPr lang="en-US" sz="2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Θα πα</a:t>
            </a:r>
            <a:r>
              <a:rPr lang="en-US" sz="20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ίξουμε</a:t>
            </a:r>
            <a:r>
              <a:rPr lang="en-US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</a:t>
            </a:r>
            <a:r>
              <a:rPr lang="en-US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</a:t>
            </a:r>
            <a:r>
              <a:rPr lang="el-GR" sz="20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ις</a:t>
            </a:r>
            <a:r>
              <a:rPr lang="el-GR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μαργαρίτες </a:t>
            </a:r>
            <a:r>
              <a:rPr lang="en-US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</a:t>
            </a:r>
            <a:r>
              <a:rPr lang="en-US" sz="20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ου</a:t>
            </a:r>
            <a:r>
              <a:rPr lang="en-US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θα χαρίσω στη μαμά μου για τη γιορτή της μητέρας πριν τ</a:t>
            </a:r>
            <a:r>
              <a:rPr lang="el-GR" sz="20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ις</a:t>
            </a:r>
            <a:r>
              <a:rPr lang="en-US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βάλει στο βάζο!!!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Μπ</a:t>
            </a:r>
            <a:r>
              <a:rPr lang="en-US" sz="20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ορείς</a:t>
            </a:r>
            <a:r>
              <a:rPr lang="en-US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να β</a:t>
            </a:r>
            <a:r>
              <a:rPr lang="en-US" sz="20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ρεις</a:t>
            </a:r>
            <a:r>
              <a:rPr lang="en-US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</a:t>
            </a:r>
            <a:r>
              <a:rPr lang="en-US" sz="20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όσες</a:t>
            </a:r>
            <a:r>
              <a:rPr lang="en-US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μα</a:t>
            </a:r>
            <a:r>
              <a:rPr lang="en-US" sz="20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ργ</a:t>
            </a:r>
            <a:r>
              <a:rPr lang="en-US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αρίτες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l-GR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θα</a:t>
            </a:r>
            <a:r>
              <a:rPr lang="en-US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κρύ</a:t>
            </a:r>
            <a:r>
              <a:rPr lang="en-US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βω κάθε φορά;</a:t>
            </a:r>
            <a:endParaRPr lang="el-GR" sz="2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l-GR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Α! μην ξεχάσεις στο τέλος να μετρήσεις  πόσες μαργαρίτες χάρισα στη μαμά μου!!!</a:t>
            </a:r>
            <a:endParaRPr lang="en-US" sz="2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DF444-9B28-4866-B00A-3E49C9E9E93A}"/>
              </a:ext>
            </a:extLst>
          </p:cNvPr>
          <p:cNvSpPr txBox="1"/>
          <p:nvPr/>
        </p:nvSpPr>
        <p:spPr>
          <a:xfrm>
            <a:off x="666043" y="643467"/>
            <a:ext cx="552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chemeClr val="bg1"/>
                </a:solidFill>
              </a:rPr>
              <a:t>Δ’ Δημόσιο Νηπιαγωγείο Λατσιών (Μ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r>
              <a:rPr lang="el-GR" sz="1400" dirty="0">
                <a:solidFill>
                  <a:schemeClr val="bg1"/>
                </a:solidFill>
              </a:rPr>
              <a:t>Χ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r>
              <a:rPr lang="el-GR" sz="1400" dirty="0">
                <a:solidFill>
                  <a:schemeClr val="bg1"/>
                </a:solidFill>
              </a:rPr>
              <a:t>) 2020 - 2021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9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16"/>
    </mc:Choice>
    <mc:Fallback xmlns="">
      <p:transition spd="slow" advTm="2551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A1485B2-3E63-4E63-9CAB-CAC93F612D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400" y="457200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Arrow: Up 15">
            <a:extLst>
              <a:ext uri="{FF2B5EF4-FFF2-40B4-BE49-F238E27FC236}">
                <a16:creationId xmlns:a16="http://schemas.microsoft.com/office/drawing/2014/main" id="{4E381D90-062D-4627-8BC4-FB038E477EB0}"/>
              </a:ext>
            </a:extLst>
          </p:cNvPr>
          <p:cNvSpPr/>
          <p:nvPr/>
        </p:nvSpPr>
        <p:spPr>
          <a:xfrm>
            <a:off x="6987165" y="1080442"/>
            <a:ext cx="538241" cy="790684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42CA22-B253-4BF6-99B3-067E62E76AE4}"/>
              </a:ext>
            </a:extLst>
          </p:cNvPr>
          <p:cNvSpPr/>
          <p:nvPr/>
        </p:nvSpPr>
        <p:spPr>
          <a:xfrm>
            <a:off x="2004105" y="4862689"/>
            <a:ext cx="5440261" cy="16940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70C0"/>
                </a:solidFill>
              </a:rPr>
              <a:t>Μέτρησε τις μαργαρίτες.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FF0000"/>
                </a:solidFill>
              </a:rPr>
              <a:t>Εντόπισε τον αριθμό πάνω στην αριθμητική γραμμή.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5426"/>
                </a:solidFill>
              </a:rPr>
              <a:t>Κάνε κλικ για να επαληθεύσεις την απάντησή σου. </a:t>
            </a:r>
          </a:p>
          <a:p>
            <a:pPr algn="ctr"/>
            <a:endParaRPr lang="en-US" dirty="0">
              <a:solidFill>
                <a:srgbClr val="005426"/>
              </a:solidFill>
            </a:endParaRPr>
          </a:p>
        </p:txBody>
      </p:sp>
      <p:pic>
        <p:nvPicPr>
          <p:cNvPr id="3074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44F3B02E-CFEB-44A9-B670-FD95B609E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8780" y="1585760"/>
            <a:ext cx="1458913" cy="14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676CBEA2-DC90-4C15-93CD-A187F329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5314" y="3146663"/>
            <a:ext cx="1458913" cy="14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EAE91D91-C4A5-45FB-8F23-7B30C661D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149" y="3146663"/>
            <a:ext cx="1458913" cy="14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AA04F104-EDBD-4640-8FDE-59CDFBA6F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470" y="1871126"/>
            <a:ext cx="1458913" cy="14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99D0B2B3-7747-44D8-A4B0-33A8CA47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415" y="1725126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3865FF97-90A3-4B75-AF47-1F2059DD7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9867" y="1933054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46D349CE-4041-48E3-9FF5-040EB5322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447" y="3649080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31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5A833B14-2B6A-455D-B1F9-FE4ED89BF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0386" y="2020635"/>
            <a:ext cx="1458913" cy="14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43D5C00A-619E-42D3-93F9-EF3E81821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148" y="3191649"/>
            <a:ext cx="1458913" cy="14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821FDB4C-0B95-4B90-8FEB-2599E746A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2581" y="2666359"/>
            <a:ext cx="1458913" cy="14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8E6BA83F-9982-4754-A531-86E749245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1972" y="1542863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D34E08AC-AE80-460E-9A97-C74257A42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775" y="1879009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71C0CF0E-1C04-44C1-AE30-00A3854E5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598" y="3097338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1485B2-3E63-4E63-9CAB-CAC93F612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400" y="457200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B973D1B-2D40-4880-A35E-1E7257ECE354}"/>
              </a:ext>
            </a:extLst>
          </p:cNvPr>
          <p:cNvSpPr/>
          <p:nvPr/>
        </p:nvSpPr>
        <p:spPr>
          <a:xfrm>
            <a:off x="1571603" y="5481965"/>
            <a:ext cx="856688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/>
              <a:t>Μόλις κάνεις κλικ θα καλύψω με το μαντήλι μερικές μαργαρίτες.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FF0000"/>
                </a:solidFill>
              </a:rPr>
              <a:t>Πόσες μαργαρίτες δεν κρύφτηκαν κάτω από το μαντήλι;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5426"/>
                </a:solidFill>
              </a:rPr>
              <a:t>Πόσες μαργαρίτες είναι κρυμμένες κάτω από το μαντήλι;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70C0"/>
                </a:solidFill>
              </a:rPr>
              <a:t>Κάνε κλικ για να επαληθεύσεις την απάντησή σου και εντόπισε τον αριθμό των κρυμμένων μαργαριτών πάνω στην αριθμητική γραμμή. </a:t>
            </a:r>
          </a:p>
        </p:txBody>
      </p:sp>
      <p:sp>
        <p:nvSpPr>
          <p:cNvPr id="14" name="Freeform 1">
            <a:extLst>
              <a:ext uri="{FF2B5EF4-FFF2-40B4-BE49-F238E27FC236}">
                <a16:creationId xmlns:a16="http://schemas.microsoft.com/office/drawing/2014/main" id="{B2B1233A-A25D-4F47-93D2-2AE8695FDFC8}"/>
              </a:ext>
            </a:extLst>
          </p:cNvPr>
          <p:cNvSpPr/>
          <p:nvPr/>
        </p:nvSpPr>
        <p:spPr>
          <a:xfrm rot="16200000">
            <a:off x="4590178" y="699947"/>
            <a:ext cx="4370076" cy="519396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16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145F91A1-6100-4986-9872-8C43B04E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8780" y="1759385"/>
            <a:ext cx="1458913" cy="14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miley Face 20">
            <a:extLst>
              <a:ext uri="{FF2B5EF4-FFF2-40B4-BE49-F238E27FC236}">
                <a16:creationId xmlns:a16="http://schemas.microsoft.com/office/drawing/2014/main" id="{7A457634-6210-4010-841C-117E3AEA4670}"/>
              </a:ext>
            </a:extLst>
          </p:cNvPr>
          <p:cNvSpPr/>
          <p:nvPr/>
        </p:nvSpPr>
        <p:spPr>
          <a:xfrm>
            <a:off x="5550243" y="1078384"/>
            <a:ext cx="609600" cy="606105"/>
          </a:xfrm>
          <a:prstGeom prst="smileyFace">
            <a:avLst/>
          </a:prstGeom>
          <a:solidFill>
            <a:srgbClr val="B7EFA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2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03725E-AB96-44A3-A408-3D69EB6F2F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616226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Arrow: Up 13">
            <a:extLst>
              <a:ext uri="{FF2B5EF4-FFF2-40B4-BE49-F238E27FC236}">
                <a16:creationId xmlns:a16="http://schemas.microsoft.com/office/drawing/2014/main" id="{B56D72F2-7C8B-426C-9AD6-CD6CDB8E062B}"/>
              </a:ext>
            </a:extLst>
          </p:cNvPr>
          <p:cNvSpPr/>
          <p:nvPr/>
        </p:nvSpPr>
        <p:spPr>
          <a:xfrm>
            <a:off x="4784297" y="1226020"/>
            <a:ext cx="533175" cy="721693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0D4B10-6932-43D3-BD0B-F2F45F7A7C3B}"/>
              </a:ext>
            </a:extLst>
          </p:cNvPr>
          <p:cNvSpPr/>
          <p:nvPr/>
        </p:nvSpPr>
        <p:spPr>
          <a:xfrm>
            <a:off x="1866038" y="5187033"/>
            <a:ext cx="6023904" cy="1535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chemeClr val="tx1"/>
                </a:solidFill>
              </a:rPr>
              <a:t>Πόσες είναι οι κίτρινες μαργαρίτες 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FF0000"/>
                </a:solidFill>
              </a:rPr>
              <a:t>Πόσες είναι οι άσπρες μαργαρίτες;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5426"/>
                </a:solidFill>
              </a:rPr>
              <a:t>Πόσες είναι όλες μαζί οι μαργαρίτες; Εντόπισε τον αριθμό των μαργαριτών στην αριθμητική γραμμή.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70C0"/>
                </a:solidFill>
              </a:rPr>
              <a:t>Κάνε κλικ για να επαληθεύσεις την απάντησή σου. 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1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29D114A9-884F-4E93-817E-4FEEBF16E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2952" y="1765778"/>
            <a:ext cx="1458913" cy="14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D0B69D86-6E0D-4F14-A754-48718ABA6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4840" y="2492207"/>
            <a:ext cx="1458913" cy="14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9375E885-3AFB-42F0-90A7-F8C27F08B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8431" y="3771841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BB362791-011B-4794-A85B-B1640EA2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344" y="3180970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1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9CD8F6E7-9B2A-464E-AC19-1101405B0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046" y="2286489"/>
            <a:ext cx="1458913" cy="14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8DFC9A2E-8BC4-42FD-A4EB-22C7B7526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0959" y="2094460"/>
            <a:ext cx="1458913" cy="14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03725E-AB96-44A3-A408-3D69EB6F2F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616226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8FAB3D-1E3F-47D8-B40C-4AD914DDE54E}"/>
              </a:ext>
            </a:extLst>
          </p:cNvPr>
          <p:cNvSpPr/>
          <p:nvPr/>
        </p:nvSpPr>
        <p:spPr>
          <a:xfrm>
            <a:off x="1578479" y="5190933"/>
            <a:ext cx="856688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/>
              <a:t>Μόλις κάνεις κλικ θα κρύψω μερικές μαργαρίτες με το μαντήλι.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FF0000"/>
                </a:solidFill>
              </a:rPr>
              <a:t>Πόσες μαργαρίτες είναι κρυμμένες κάτω από το μαντήλι;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5426"/>
                </a:solidFill>
              </a:rPr>
              <a:t>Τι χρώμα έχουν οι κρυμμένες μαργαρίτες;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70C0"/>
                </a:solidFill>
              </a:rPr>
              <a:t>Μπορείς να εντοπίσεις τον αριθμό των κρυμμένων μαργαριτών πάνω στην αριθμητική γραμμή;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chemeClr val="accent6">
                    <a:lumMod val="50000"/>
                  </a:schemeClr>
                </a:solidFill>
              </a:rPr>
              <a:t>Κάνε κλικ για να δεις το χρώμα και τον αριθμό των κρυμμένων μαργαριτών.  </a:t>
            </a:r>
          </a:p>
        </p:txBody>
      </p:sp>
      <p:sp>
        <p:nvSpPr>
          <p:cNvPr id="15" name="Freeform 1">
            <a:extLst>
              <a:ext uri="{FF2B5EF4-FFF2-40B4-BE49-F238E27FC236}">
                <a16:creationId xmlns:a16="http://schemas.microsoft.com/office/drawing/2014/main" id="{AA54D04C-27FE-4128-8CE8-D5D9B86DFF28}"/>
              </a:ext>
            </a:extLst>
          </p:cNvPr>
          <p:cNvSpPr/>
          <p:nvPr/>
        </p:nvSpPr>
        <p:spPr>
          <a:xfrm rot="16200000">
            <a:off x="4101272" y="770767"/>
            <a:ext cx="2387932" cy="426720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18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7B0051DA-37B0-46CE-BB3A-CE8A12D05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919" y="3931378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A20F844C-5355-4275-9A6E-F494B82A4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4318" y="3090003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miley Face 9">
            <a:extLst>
              <a:ext uri="{FF2B5EF4-FFF2-40B4-BE49-F238E27FC236}">
                <a16:creationId xmlns:a16="http://schemas.microsoft.com/office/drawing/2014/main" id="{8AC40994-9FF9-441D-9600-A538D7607F0F}"/>
              </a:ext>
            </a:extLst>
          </p:cNvPr>
          <p:cNvSpPr/>
          <p:nvPr/>
        </p:nvSpPr>
        <p:spPr>
          <a:xfrm>
            <a:off x="3347977" y="1212574"/>
            <a:ext cx="609600" cy="606105"/>
          </a:xfrm>
          <a:prstGeom prst="smileyFace">
            <a:avLst/>
          </a:prstGeom>
          <a:solidFill>
            <a:srgbClr val="B7EFA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3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E5A621-C1A9-4ABA-A89F-F56F7B1D3C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381000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D0D10D1-17CF-4847-8782-955010BA6EFB}"/>
              </a:ext>
            </a:extLst>
          </p:cNvPr>
          <p:cNvSpPr/>
          <p:nvPr/>
        </p:nvSpPr>
        <p:spPr>
          <a:xfrm>
            <a:off x="2118573" y="5108892"/>
            <a:ext cx="6045313" cy="1368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70C0"/>
                </a:solidFill>
              </a:rPr>
              <a:t>Μέτρησε τις μαργαρίτες.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FF0000"/>
                </a:solidFill>
              </a:rPr>
              <a:t>Εντόπισε τον αριθμό πάνω στην αριθμητική γραμμή.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5426"/>
                </a:solidFill>
              </a:rPr>
              <a:t>Κάνε κλικ για να επαληθεύσεις την απάντησή σου. </a:t>
            </a:r>
          </a:p>
          <a:p>
            <a:pPr algn="ctr"/>
            <a:endParaRPr lang="en-US" dirty="0">
              <a:solidFill>
                <a:srgbClr val="005426"/>
              </a:solidFill>
            </a:endParaRPr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DCD6700B-5A52-4F46-8818-0C77707A0991}"/>
              </a:ext>
            </a:extLst>
          </p:cNvPr>
          <p:cNvSpPr/>
          <p:nvPr/>
        </p:nvSpPr>
        <p:spPr>
          <a:xfrm>
            <a:off x="8254404" y="989234"/>
            <a:ext cx="521733" cy="754956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DE7C9547-0649-4650-8EDD-52493F2E9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047" y="1730355"/>
            <a:ext cx="1015383" cy="10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A063FB01-0234-4390-B9C3-87AC5B851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278" y="1891548"/>
            <a:ext cx="1015383" cy="10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032ECFCE-187C-4E20-B3CC-16D40E6F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0435" y="1891548"/>
            <a:ext cx="1015383" cy="10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5E7DCD14-1425-4313-B8D9-E164F50F0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2354" y="2031950"/>
            <a:ext cx="1015383" cy="10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55A499B9-03C1-43C2-BECE-404824F00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226" y="2797424"/>
            <a:ext cx="1110678" cy="11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7D446CD6-2E90-4CAA-9B6D-E346D729F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2382" y="2988049"/>
            <a:ext cx="1110678" cy="11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33D73CA1-BAC9-4AC4-BD63-5ECF2045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451" y="3105072"/>
            <a:ext cx="1110678" cy="11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A3CFA0F8-54D7-492D-96B9-8864672D9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7974" y="3175395"/>
            <a:ext cx="1110678" cy="11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20EE27EE-D44B-4E1E-BE64-ED768A144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9191" y="2103847"/>
            <a:ext cx="1015383" cy="10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75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23B2B5C7-2640-45C8-812A-6053CDF83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3825" y="2902718"/>
            <a:ext cx="1015383" cy="10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6CDE194D-4AA5-47C4-8DC7-027819D2B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8612" y="3098097"/>
            <a:ext cx="1110678" cy="11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F885F9FF-8FA2-4250-B900-2C3F7577F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7086" y="2902718"/>
            <a:ext cx="1110678" cy="11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221A304E-FF0B-4EEA-99C2-D71F32D94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4594" y="1920445"/>
            <a:ext cx="1015383" cy="10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A6BF1E27-6A49-435E-824B-ABB66EA3B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0715" y="1786254"/>
            <a:ext cx="1015383" cy="10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E5A621-C1A9-4ABA-A89F-F56F7B1D3C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381000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Freeform 1">
            <a:extLst>
              <a:ext uri="{FF2B5EF4-FFF2-40B4-BE49-F238E27FC236}">
                <a16:creationId xmlns:a16="http://schemas.microsoft.com/office/drawing/2014/main" id="{A9F16E55-5992-4739-BB7F-B657ADF4E17F}"/>
              </a:ext>
            </a:extLst>
          </p:cNvPr>
          <p:cNvSpPr/>
          <p:nvPr/>
        </p:nvSpPr>
        <p:spPr>
          <a:xfrm rot="16200000">
            <a:off x="5438119" y="874529"/>
            <a:ext cx="3984945" cy="5193960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E2CB77-FACD-4B30-B8D3-1419D57F1381}"/>
              </a:ext>
            </a:extLst>
          </p:cNvPr>
          <p:cNvSpPr/>
          <p:nvPr/>
        </p:nvSpPr>
        <p:spPr>
          <a:xfrm>
            <a:off x="1524001" y="5396880"/>
            <a:ext cx="856688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/>
              <a:t>Μόλις κάνεις κλικ θα σκεπάσω με το μαντήλι κάποιες μαργαρίτες.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FF0000"/>
                </a:solidFill>
              </a:rPr>
              <a:t>Πόσες μαργαρίτες δεν κρύφτηκαν από το μαντήλι;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B050"/>
                </a:solidFill>
              </a:rPr>
              <a:t>Πόσες μαργαρίτες είναι κρυμμένες κάτω από το μαντήλι;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70C0"/>
                </a:solidFill>
              </a:rPr>
              <a:t>Κάνε κλικ για να επαληθεύσεις την απάντησή σου και εντόπισε τον αριθμό των κρυμμένων μαργαριτών πάνω στην αριθμητική γραμμή. </a:t>
            </a:r>
          </a:p>
        </p:txBody>
      </p:sp>
      <p:pic>
        <p:nvPicPr>
          <p:cNvPr id="19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8177A03A-7D64-4715-994B-37FA9307E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047" y="1730355"/>
            <a:ext cx="1015383" cy="10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9A894D02-0DBB-402C-B97B-0105C1C3D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5278" y="1891548"/>
            <a:ext cx="1015383" cy="10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50B94FE9-4C48-42C7-B0D0-EFDF43E21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226" y="2797424"/>
            <a:ext cx="1110678" cy="11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7779171B-7C75-4E51-9707-F252A26C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2933" y="2851709"/>
            <a:ext cx="1110678" cy="11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Smiley Face 35">
            <a:extLst>
              <a:ext uri="{FF2B5EF4-FFF2-40B4-BE49-F238E27FC236}">
                <a16:creationId xmlns:a16="http://schemas.microsoft.com/office/drawing/2014/main" id="{5FDA7AE3-832E-42CC-AA66-B942ABA1943B}"/>
              </a:ext>
            </a:extLst>
          </p:cNvPr>
          <p:cNvSpPr/>
          <p:nvPr/>
        </p:nvSpPr>
        <p:spPr>
          <a:xfrm>
            <a:off x="5429025" y="995632"/>
            <a:ext cx="609600" cy="606105"/>
          </a:xfrm>
          <a:prstGeom prst="smileyFace">
            <a:avLst/>
          </a:prstGeom>
          <a:solidFill>
            <a:srgbClr val="B7EFA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E5A621-C1A9-4ABA-A89F-F56F7B1D3C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381000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9A894D02-0DBB-402C-B97B-0105C1C3D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197" y="2467670"/>
            <a:ext cx="887219" cy="88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7779171B-7C75-4E51-9707-F252A26C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585" y="3397665"/>
            <a:ext cx="973130" cy="10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Up 16">
            <a:extLst>
              <a:ext uri="{FF2B5EF4-FFF2-40B4-BE49-F238E27FC236}">
                <a16:creationId xmlns:a16="http://schemas.microsoft.com/office/drawing/2014/main" id="{FAC00F53-A1B5-486E-8B1D-8755E4552B64}"/>
              </a:ext>
            </a:extLst>
          </p:cNvPr>
          <p:cNvSpPr/>
          <p:nvPr/>
        </p:nvSpPr>
        <p:spPr>
          <a:xfrm>
            <a:off x="8254404" y="989234"/>
            <a:ext cx="521733" cy="754956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B36BBAD9-9DF3-43F1-B833-00DED4543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517" y="3362947"/>
            <a:ext cx="973130" cy="10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334F6681-CB33-4DF5-A7BD-CD7B79EC9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449" y="3397665"/>
            <a:ext cx="973130" cy="10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D67D19D6-D981-413E-A834-CB5AC3179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3567" y="3408991"/>
            <a:ext cx="973130" cy="10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4D88D0F9-A336-4380-9A2C-7A8E4B9B3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416" y="2534450"/>
            <a:ext cx="887219" cy="88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BCF99FD1-C469-4AA0-8000-CB10A2914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9058" y="2586580"/>
            <a:ext cx="887219" cy="88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6C0A52E4-3F8E-416B-A156-199A93FD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4335" y="1805845"/>
            <a:ext cx="887219" cy="88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Beach Yellow Summer Transparent Flower Holiday-12 Inch BY 18 Inch Laminated  Poster With Bright Colors And Vivid Imagery-Fits Perfectly In Many  Attractive Frames - Walmart.com - Walmart.com">
            <a:extLst>
              <a:ext uri="{FF2B5EF4-FFF2-40B4-BE49-F238E27FC236}">
                <a16:creationId xmlns:a16="http://schemas.microsoft.com/office/drawing/2014/main" id="{3AA021AE-604D-46E9-8C19-1C551F27D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673" y="1840563"/>
            <a:ext cx="887219" cy="88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776C39C-7BEE-4BED-913F-7A9B7C187D3F}"/>
              </a:ext>
            </a:extLst>
          </p:cNvPr>
          <p:cNvSpPr/>
          <p:nvPr/>
        </p:nvSpPr>
        <p:spPr>
          <a:xfrm>
            <a:off x="7655431" y="2586580"/>
            <a:ext cx="4081144" cy="36355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70C0"/>
                </a:solidFill>
              </a:rPr>
              <a:t>Μέτρησε τις μαργαρίτες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l-GR" b="1" dirty="0">
                <a:solidFill>
                  <a:srgbClr val="0070C0"/>
                </a:solidFill>
              </a:rPr>
              <a:t>που χάρισα στη μαμά μου.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FF0000"/>
                </a:solidFill>
              </a:rPr>
              <a:t>Εντόπισε τον αριθμό πάνω στην αριθμητική γραμμή.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5426"/>
                </a:solidFill>
              </a:rPr>
              <a:t>Κάνε κλικ για να επαληθεύσεις την απάντησή σου.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chemeClr val="tx1"/>
                </a:solidFill>
              </a:rPr>
              <a:t>Πόσες είναι οι κίτρινες μαργαρίτες</a:t>
            </a:r>
            <a:r>
              <a:rPr lang="en-US" b="1" dirty="0">
                <a:solidFill>
                  <a:schemeClr val="tx1"/>
                </a:solidFill>
              </a:rPr>
              <a:t>;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Πόσες είναι οι άσπρες μαργαρίτες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endParaRPr lang="el-G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rgbClr val="005426"/>
              </a:solidFill>
            </a:endParaRPr>
          </a:p>
        </p:txBody>
      </p:sp>
      <p:pic>
        <p:nvPicPr>
          <p:cNvPr id="2050" name="Picture 2" descr="Η γιορτή της μητέρας – Α τάξη">
            <a:extLst>
              <a:ext uri="{FF2B5EF4-FFF2-40B4-BE49-F238E27FC236}">
                <a16:creationId xmlns:a16="http://schemas.microsoft.com/office/drawing/2014/main" id="{256778B3-0394-44D0-B5F0-93519306C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871" y="2897099"/>
            <a:ext cx="3268597" cy="237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ttery Clipart Big Vase - Artifacts Clipart , Free Transparent Clipart -  ClipartKey">
            <a:extLst>
              <a:ext uri="{FF2B5EF4-FFF2-40B4-BE49-F238E27FC236}">
                <a16:creationId xmlns:a16="http://schemas.microsoft.com/office/drawing/2014/main" id="{9F94E437-9C2E-4053-A9B4-57AFF9F0D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3584" y="4339399"/>
            <a:ext cx="3333113" cy="237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13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91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4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ibbon: Tilted Up 4">
            <a:extLst>
              <a:ext uri="{FF2B5EF4-FFF2-40B4-BE49-F238E27FC236}">
                <a16:creationId xmlns:a16="http://schemas.microsoft.com/office/drawing/2014/main" id="{AEEECDB6-F972-4C91-AC38-ED3123B28241}"/>
              </a:ext>
            </a:extLst>
          </p:cNvPr>
          <p:cNvSpPr/>
          <p:nvPr/>
        </p:nvSpPr>
        <p:spPr>
          <a:xfrm>
            <a:off x="649976" y="3739568"/>
            <a:ext cx="10893094" cy="1915940"/>
          </a:xfrm>
          <a:prstGeom prst="ribbon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Μπ</a:t>
            </a:r>
            <a:r>
              <a:rPr lang="en-US" sz="5000" b="0" i="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ρά</a:t>
            </a:r>
            <a:r>
              <a:rPr lang="en-US" sz="5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βο!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50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τ</a:t>
            </a:r>
            <a:r>
              <a:rPr lang="en-US" sz="5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α κα</a:t>
            </a:r>
            <a:r>
              <a:rPr lang="en-US" sz="5000" b="0" i="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τάφερες</a:t>
            </a:r>
            <a:r>
              <a:rPr lang="en-US" sz="5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1028" name="Picture 4" descr="Η γιορτή της μητέρας – Α τάξη">
            <a:extLst>
              <a:ext uri="{FF2B5EF4-FFF2-40B4-BE49-F238E27FC236}">
                <a16:creationId xmlns:a16="http://schemas.microsoft.com/office/drawing/2014/main" id="{761C84D5-163A-465A-A864-AF82AD062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79249" y="1421501"/>
            <a:ext cx="4944363" cy="1915940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oy Giving Mom Flowers, Boy, Boys, Send Flowers PNG Transparent Image and  Clipart for Free Download">
            <a:extLst>
              <a:ext uri="{FF2B5EF4-FFF2-40B4-BE49-F238E27FC236}">
                <a16:creationId xmlns:a16="http://schemas.microsoft.com/office/drawing/2014/main" id="{6B85553A-A24D-4ED5-B8F4-4C898F314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4114" y="726809"/>
            <a:ext cx="3325939" cy="270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💐 Λάθος Οι ακτίνες του ήλιου | 10 λευκά και 10 κίτρινες μαργαρίτες |  ΠΑΡΆΔΟΣΗ ΛΟΥΛΟΥΔΙΏΝ ΣΕ ΛΆΘΟΣ - ΣΕ ΑΠΕΥΘΕΊΑΣ ΣΎΝΔΕΣΗ ΑΝΘΟΚΌΜΟ ΛΆΘΟΣ">
            <a:extLst>
              <a:ext uri="{FF2B5EF4-FFF2-40B4-BE49-F238E27FC236}">
                <a16:creationId xmlns:a16="http://schemas.microsoft.com/office/drawing/2014/main" id="{5986583E-EB4B-461D-A25B-9D7B250FF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9131" y="1202493"/>
            <a:ext cx="565791" cy="8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D7F753-5DF9-4A61-927B-B4CA7B698D11}"/>
              </a:ext>
            </a:extLst>
          </p:cNvPr>
          <p:cNvSpPr txBox="1"/>
          <p:nvPr/>
        </p:nvSpPr>
        <p:spPr>
          <a:xfrm>
            <a:off x="649976" y="5948976"/>
            <a:ext cx="552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chemeClr val="bg1"/>
                </a:solidFill>
              </a:rPr>
              <a:t>Δ’ Δημόσιο Νηπιαγωγείο Λατσιών (Μ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r>
              <a:rPr lang="el-GR" sz="1400" dirty="0">
                <a:solidFill>
                  <a:schemeClr val="bg1"/>
                </a:solidFill>
              </a:rPr>
              <a:t>Χ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r>
              <a:rPr lang="el-GR" sz="1400" dirty="0">
                <a:solidFill>
                  <a:schemeClr val="bg1"/>
                </a:solidFill>
              </a:rPr>
              <a:t>) 2020 - 2021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360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01DE75-B948-44B8-8B0F-480778F40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4863" y="397110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7013A2-69D7-4A54-AD85-3915BCC6E186}"/>
              </a:ext>
            </a:extLst>
          </p:cNvPr>
          <p:cNvSpPr/>
          <p:nvPr/>
        </p:nvSpPr>
        <p:spPr>
          <a:xfrm>
            <a:off x="1596464" y="5401028"/>
            <a:ext cx="6116059" cy="1276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70C0"/>
                </a:solidFill>
              </a:rPr>
              <a:t>Μέτρησε τις μαργαρίτες.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FF0000"/>
                </a:solidFill>
              </a:rPr>
              <a:t>Εντόπισε τον αριθμό πάνω στην αριθμητική γραμμή.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5426"/>
                </a:solidFill>
              </a:rPr>
              <a:t>Κάνε κλικ για να επαληθεύσεις την απάντησή σου. </a:t>
            </a:r>
          </a:p>
          <a:p>
            <a:pPr algn="ctr"/>
            <a:endParaRPr lang="en-US" dirty="0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7B96DF45-2E7C-43B1-BB61-5AF726D8939E}"/>
              </a:ext>
            </a:extLst>
          </p:cNvPr>
          <p:cNvSpPr/>
          <p:nvPr/>
        </p:nvSpPr>
        <p:spPr>
          <a:xfrm>
            <a:off x="2950768" y="1113510"/>
            <a:ext cx="515585" cy="830086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EBE07A72-580A-4F4B-B6D5-5A0799C33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561" y="3266060"/>
            <a:ext cx="1812478" cy="18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706432B3-C690-49FF-B40C-D61641766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452" y="2893735"/>
            <a:ext cx="1812478" cy="18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F62ED00D-0373-474E-852B-59BE73FFD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0922" y="2189138"/>
            <a:ext cx="1812478" cy="18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20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5261A168-B2A4-4964-B9AB-B64C005BB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5803" y="2599569"/>
            <a:ext cx="1812478" cy="18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8AC58308-3BCB-4785-93A8-AE75179BB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0429" y="1657904"/>
            <a:ext cx="1812478" cy="18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01DE75-B948-44B8-8B0F-480778F403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355" y="304146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7013A2-69D7-4A54-AD85-3915BCC6E186}"/>
              </a:ext>
            </a:extLst>
          </p:cNvPr>
          <p:cNvSpPr/>
          <p:nvPr/>
        </p:nvSpPr>
        <p:spPr>
          <a:xfrm>
            <a:off x="924335" y="5363460"/>
            <a:ext cx="9922935" cy="1308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chemeClr val="tx1"/>
                </a:solidFill>
              </a:rPr>
              <a:t>Κάνε κλικ και  θα κρύψω μερικές μαργαρίτες κάτω από το μαντήλι.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FF0000"/>
                </a:solidFill>
              </a:rPr>
              <a:t>Πόσες μαργαρίτες είναι κρυμμένες κάτω από το μαντήλι;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B050"/>
                </a:solidFill>
              </a:rPr>
              <a:t>Για να επαληθεύσεις την απάντησή σου, κάνε κλικ και θα δεις τις κρυμμένες μαργαρίτες.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70C0"/>
                </a:solidFill>
              </a:rPr>
              <a:t>Μπορείς να εντοπίσεις τον αριθμό των κρυμμένων μαργαριτών πάνω στην αριθμητική γραμμή;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1600" b="1" dirty="0"/>
          </a:p>
          <a:p>
            <a:pPr algn="ctr"/>
            <a:endParaRPr lang="en-US" dirty="0"/>
          </a:p>
        </p:txBody>
      </p:sp>
      <p:sp>
        <p:nvSpPr>
          <p:cNvPr id="8" name="Freeform 1">
            <a:extLst>
              <a:ext uri="{FF2B5EF4-FFF2-40B4-BE49-F238E27FC236}">
                <a16:creationId xmlns:a16="http://schemas.microsoft.com/office/drawing/2014/main" id="{CE6D7357-D7BA-43BB-A506-1441815E4132}"/>
              </a:ext>
            </a:extLst>
          </p:cNvPr>
          <p:cNvSpPr/>
          <p:nvPr/>
        </p:nvSpPr>
        <p:spPr>
          <a:xfrm rot="16200000">
            <a:off x="5267586" y="730554"/>
            <a:ext cx="4207744" cy="485023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35B56DED-2F2D-4C8B-8AF0-76AFDBB4B9E8}"/>
              </a:ext>
            </a:extLst>
          </p:cNvPr>
          <p:cNvSpPr/>
          <p:nvPr/>
        </p:nvSpPr>
        <p:spPr>
          <a:xfrm>
            <a:off x="2090624" y="900494"/>
            <a:ext cx="609600" cy="606105"/>
          </a:xfrm>
          <a:prstGeom prst="smileyFace">
            <a:avLst/>
          </a:prstGeom>
          <a:solidFill>
            <a:srgbClr val="B7EFA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5B552D4C-3897-4481-BE17-91BCBE891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3967" y="2722721"/>
            <a:ext cx="1812478" cy="18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7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A59615-33A7-4377-B65F-D911D6F3EA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6492" y="278081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Arrow: Up 13">
            <a:extLst>
              <a:ext uri="{FF2B5EF4-FFF2-40B4-BE49-F238E27FC236}">
                <a16:creationId xmlns:a16="http://schemas.microsoft.com/office/drawing/2014/main" id="{2B61747A-D263-4874-87A4-621DD7C2A04E}"/>
              </a:ext>
            </a:extLst>
          </p:cNvPr>
          <p:cNvSpPr/>
          <p:nvPr/>
        </p:nvSpPr>
        <p:spPr>
          <a:xfrm>
            <a:off x="4082353" y="942633"/>
            <a:ext cx="573729" cy="915980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AC7BA3-E63C-4570-985F-FEE14544C5AA}"/>
              </a:ext>
            </a:extLst>
          </p:cNvPr>
          <p:cNvSpPr/>
          <p:nvPr/>
        </p:nvSpPr>
        <p:spPr>
          <a:xfrm>
            <a:off x="832105" y="4951736"/>
            <a:ext cx="6099273" cy="13896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70C0"/>
                </a:solidFill>
              </a:rPr>
              <a:t>Μέτρησε τις μαργαρίτες.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FF0000"/>
                </a:solidFill>
              </a:rPr>
              <a:t>Εντόπισε τον αριθμό πάνω στην αριθμητική γραμμή</a:t>
            </a:r>
            <a:r>
              <a:rPr lang="el-GR" b="1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5426"/>
                </a:solidFill>
              </a:rPr>
              <a:t>Κάνε κλικ για να επαληθεύσεις την απάντησή σου. </a:t>
            </a:r>
          </a:p>
          <a:p>
            <a:pPr algn="ctr"/>
            <a:endParaRPr lang="en-US" dirty="0"/>
          </a:p>
        </p:txBody>
      </p:sp>
      <p:pic>
        <p:nvPicPr>
          <p:cNvPr id="18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2C4B8AD6-F513-4993-AB41-F89744ABE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628" y="2577856"/>
            <a:ext cx="1337416" cy="13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5B7641AD-45CE-4F97-BF4D-8D1C25116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9251" y="2577856"/>
            <a:ext cx="1337416" cy="13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F64D5184-CF45-4D71-9389-1743288B0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540" y="4050350"/>
            <a:ext cx="1337416" cy="13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5583258B-F2B0-4F60-80F0-B683BD76A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3812" y="4105721"/>
            <a:ext cx="1337416" cy="13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B763BE3A-AAAB-40EE-A098-3CED41B18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2005" y="2568338"/>
            <a:ext cx="1337416" cy="13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51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87B9B088-FC79-4733-8094-CDEAEE2D6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7935" y="2889812"/>
            <a:ext cx="1259085" cy="130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3FCD8045-69EB-4407-9C6A-03A472DE4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9785" y="2876848"/>
            <a:ext cx="1259085" cy="130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14B70AD0-2B9C-4ECC-8163-43DC339DF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860" y="1465286"/>
            <a:ext cx="1259085" cy="130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6511A954-259A-401F-92D1-7EFFF4AA0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7010" y="1741991"/>
            <a:ext cx="1259085" cy="130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01DE75-B948-44B8-8B0F-480778F403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355" y="304146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7013A2-69D7-4A54-AD85-3915BCC6E186}"/>
              </a:ext>
            </a:extLst>
          </p:cNvPr>
          <p:cNvSpPr/>
          <p:nvPr/>
        </p:nvSpPr>
        <p:spPr>
          <a:xfrm>
            <a:off x="924335" y="5363460"/>
            <a:ext cx="9922935" cy="13083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chemeClr val="tx1"/>
                </a:solidFill>
              </a:rPr>
              <a:t>Κάνε κλικ και  θα κρύψω μερικές μαργαρίτες κάτω από το μαντήλι.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FF0000"/>
                </a:solidFill>
              </a:rPr>
              <a:t>Πόσες μαργαρίτες είναι κρυμμένες κάτω από το μαντήλι;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B050"/>
                </a:solidFill>
              </a:rPr>
              <a:t>Για να επαληθεύσεις την απάντησή σου, κάνε κλικ και θα δεις τις κρυμμένες μαργαρίτες.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70C0"/>
                </a:solidFill>
              </a:rPr>
              <a:t>Μπορείς να εντοπίσεις τον αριθμό των κρυμμένων μαργαριτών πάνω στην αριθμητική γραμμή;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1600" b="1" dirty="0"/>
          </a:p>
          <a:p>
            <a:pPr algn="ctr"/>
            <a:endParaRPr lang="en-US" dirty="0"/>
          </a:p>
        </p:txBody>
      </p:sp>
      <p:sp>
        <p:nvSpPr>
          <p:cNvPr id="8" name="Freeform 1">
            <a:extLst>
              <a:ext uri="{FF2B5EF4-FFF2-40B4-BE49-F238E27FC236}">
                <a16:creationId xmlns:a16="http://schemas.microsoft.com/office/drawing/2014/main" id="{CE6D7357-D7BA-43BB-A506-1441815E4132}"/>
              </a:ext>
            </a:extLst>
          </p:cNvPr>
          <p:cNvSpPr/>
          <p:nvPr/>
        </p:nvSpPr>
        <p:spPr>
          <a:xfrm rot="16200000">
            <a:off x="4427514" y="815598"/>
            <a:ext cx="4207744" cy="485023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9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5B552D4C-3897-4481-BE17-91BCBE891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3967" y="3297746"/>
            <a:ext cx="1259085" cy="130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miley Face 10">
            <a:extLst>
              <a:ext uri="{FF2B5EF4-FFF2-40B4-BE49-F238E27FC236}">
                <a16:creationId xmlns:a16="http://schemas.microsoft.com/office/drawing/2014/main" id="{402DEA7A-AB64-406A-9489-77A52FAEFBEF}"/>
              </a:ext>
            </a:extLst>
          </p:cNvPr>
          <p:cNvSpPr/>
          <p:nvPr/>
        </p:nvSpPr>
        <p:spPr>
          <a:xfrm>
            <a:off x="3430060" y="859181"/>
            <a:ext cx="609600" cy="606105"/>
          </a:xfrm>
          <a:prstGeom prst="smileyFace">
            <a:avLst/>
          </a:prstGeom>
          <a:solidFill>
            <a:srgbClr val="B7EFA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9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978ECA-9121-4896-80B3-A5916375A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999" y="457200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BF9D894-FE28-4333-BE2C-35D101F5095D}"/>
              </a:ext>
            </a:extLst>
          </p:cNvPr>
          <p:cNvSpPr/>
          <p:nvPr/>
        </p:nvSpPr>
        <p:spPr>
          <a:xfrm>
            <a:off x="1330706" y="5368132"/>
            <a:ext cx="6185183" cy="12709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70C0"/>
                </a:solidFill>
              </a:rPr>
              <a:t>Μέτρησε τις μαργαρίτες.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FF0000"/>
                </a:solidFill>
              </a:rPr>
              <a:t>Εντόπισε τον αριθμό πάνω στην αριθμητική γραμμή.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5426"/>
                </a:solidFill>
              </a:rPr>
              <a:t>Κάνε κλικ για να επαληθεύσεις την απάντησή σου. </a:t>
            </a:r>
          </a:p>
          <a:p>
            <a:pPr algn="ctr"/>
            <a:endParaRPr lang="en-US" dirty="0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95B55514-5FDF-471E-9C7D-59352C4BFF47}"/>
              </a:ext>
            </a:extLst>
          </p:cNvPr>
          <p:cNvSpPr/>
          <p:nvPr/>
        </p:nvSpPr>
        <p:spPr>
          <a:xfrm>
            <a:off x="6134100" y="1131183"/>
            <a:ext cx="457200" cy="821645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94E4C19B-F989-4F71-A5EF-A68AF0A70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390" y="1763186"/>
            <a:ext cx="1337416" cy="13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1BAE0D6A-19B4-4745-9A0D-217862ABB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845" y="1897728"/>
            <a:ext cx="1337416" cy="13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35EFD038-37E0-4F48-865F-AB4E11482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5548" y="1952829"/>
            <a:ext cx="1337416" cy="13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E395EFF8-38B6-4F23-8486-D1A7CBA8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238" y="3701769"/>
            <a:ext cx="1337416" cy="13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45834314-9AA9-40D5-9E26-A987C69C8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9631" y="3841477"/>
            <a:ext cx="1337416" cy="13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E63DD857-AEDE-4B3F-80AA-A9AAE4782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3064" y="3891449"/>
            <a:ext cx="1337416" cy="13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66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DD4D2502-9FCB-487E-A1D8-C2C1336AB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652" y="2198420"/>
            <a:ext cx="1337416" cy="13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E427C536-399B-4252-8A17-F1E8048B5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068" y="2077837"/>
            <a:ext cx="1337416" cy="13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978ECA-9121-4896-80B3-A5916375A7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999" y="628516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A45E3A-81F2-4877-A03F-CBC2D15B1687}"/>
              </a:ext>
            </a:extLst>
          </p:cNvPr>
          <p:cNvSpPr/>
          <p:nvPr/>
        </p:nvSpPr>
        <p:spPr>
          <a:xfrm>
            <a:off x="1812559" y="5386664"/>
            <a:ext cx="856688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/>
              <a:t>Μόλις κάνεις κλικ θα σκεπάσω με το μαντήλι μερικές μαργαρίτες.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FF0000"/>
                </a:solidFill>
              </a:rPr>
              <a:t>Πόσες μαργαρίτες δεν κρύφτηκαν με το μαντήλι;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5426"/>
                </a:solidFill>
              </a:rPr>
              <a:t>Πόσες μαργαρίτες είναι κρυμμένες κάτω από το μαντήλι;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70C0"/>
                </a:solidFill>
              </a:rPr>
              <a:t>Κάνε κλικ για να επαληθεύσεις την απάντησή σου και εντόπισε τον αριθμό των κρυμμένων μαργαριτών πάνω στην αριθμητική γραμμή. </a:t>
            </a:r>
          </a:p>
        </p:txBody>
      </p:sp>
      <p:sp>
        <p:nvSpPr>
          <p:cNvPr id="12" name="Freeform 1">
            <a:extLst>
              <a:ext uri="{FF2B5EF4-FFF2-40B4-BE49-F238E27FC236}">
                <a16:creationId xmlns:a16="http://schemas.microsoft.com/office/drawing/2014/main" id="{85FBF705-A6B9-4F8B-AABE-DB2F9339EE0D}"/>
              </a:ext>
            </a:extLst>
          </p:cNvPr>
          <p:cNvSpPr/>
          <p:nvPr/>
        </p:nvSpPr>
        <p:spPr>
          <a:xfrm rot="16200000">
            <a:off x="4758614" y="798777"/>
            <a:ext cx="2674771" cy="394781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14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F3C61632-28A7-451C-AE95-F52C4C1E3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8390" y="1763186"/>
            <a:ext cx="1337416" cy="13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CF201436-FC41-4309-B230-1791260BE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3238" y="3701769"/>
            <a:ext cx="1337416" cy="13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664E2E8A-90AD-4BFC-866C-26FD63CE5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648" y="3762732"/>
            <a:ext cx="1337416" cy="13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E6A1B23A-E6D3-4603-9560-7CEC7B8F2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9830" y="2790179"/>
            <a:ext cx="1337416" cy="13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miley Face 17">
            <a:extLst>
              <a:ext uri="{FF2B5EF4-FFF2-40B4-BE49-F238E27FC236}">
                <a16:creationId xmlns:a16="http://schemas.microsoft.com/office/drawing/2014/main" id="{150497E3-EC9C-486C-AD3D-6817E05B3A90}"/>
              </a:ext>
            </a:extLst>
          </p:cNvPr>
          <p:cNvSpPr/>
          <p:nvPr/>
        </p:nvSpPr>
        <p:spPr>
          <a:xfrm>
            <a:off x="3375226" y="79629"/>
            <a:ext cx="609600" cy="606105"/>
          </a:xfrm>
          <a:prstGeom prst="smileyFace">
            <a:avLst/>
          </a:prstGeom>
          <a:solidFill>
            <a:srgbClr val="B7EFA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69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5BD72F3-9BFA-46ED-81B1-2B909B03B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381000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3DDC43-08EE-4D05-B7A5-5ECB6F29FD3B}"/>
              </a:ext>
            </a:extLst>
          </p:cNvPr>
          <p:cNvSpPr/>
          <p:nvPr/>
        </p:nvSpPr>
        <p:spPr>
          <a:xfrm>
            <a:off x="2209801" y="5302076"/>
            <a:ext cx="6156797" cy="13395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70C0"/>
                </a:solidFill>
              </a:rPr>
              <a:t>Μέτρησε τις μαργαρίτες.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FF0000"/>
                </a:solidFill>
              </a:rPr>
              <a:t>Εντόπισε τον αριθμό πάνω στην αριθμητική γραμμή.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5426"/>
                </a:solidFill>
              </a:rPr>
              <a:t>Κάνε κλικ για να επαληθεύσεις την απάντησή σου. </a:t>
            </a:r>
          </a:p>
          <a:p>
            <a:pPr algn="ctr"/>
            <a:endParaRPr lang="en-US" dirty="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15412015-0504-4BFD-9A15-4A24C5A6AE89}"/>
              </a:ext>
            </a:extLst>
          </p:cNvPr>
          <p:cNvSpPr/>
          <p:nvPr/>
        </p:nvSpPr>
        <p:spPr>
          <a:xfrm>
            <a:off x="7554022" y="1056122"/>
            <a:ext cx="538944" cy="783187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6539E350-DFF7-4142-A816-2539D0684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7603" y="1390608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D14549CA-6872-4E2C-81D5-BE0A1E314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547" y="1602626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425CF4B5-A0FA-430D-B53D-4EB1BC00F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8063" y="2023064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9CC8D6AC-5975-42BD-8539-22271B7B9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2132" y="2713170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F4661542-0D18-4C49-8CB5-BC64E28D0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048" y="2707675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59FF9FA2-74C1-4CDF-8F19-605894B8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731" y="3128789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DFA05E10-DFAC-45F3-AEFA-7C29C686C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7422" y="3926779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315B0B45-EE66-44D2-A215-D35560F2A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8645" y="3776307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41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E9DEEB94-3E96-43A9-ABC8-92C33D23F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678" y="3921284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5746E25C-6E31-40A1-A5C5-3305B463C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731" y="3128789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44577FF3-305F-4FC2-ABA9-91EE90A43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048" y="2707675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205FCA85-66BF-41F5-BEDA-241588ECC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8005" y="2828348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688EB2CA-C453-4A3C-A354-01068C8AC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4998" y="1761132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6BCF9657-E245-439E-A6A8-48FB73EF0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6288" y="1532569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BD72F3-9BFA-46ED-81B1-2B909B03B2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381000"/>
            <a:ext cx="6858000" cy="596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Freeform 1">
            <a:extLst>
              <a:ext uri="{FF2B5EF4-FFF2-40B4-BE49-F238E27FC236}">
                <a16:creationId xmlns:a16="http://schemas.microsoft.com/office/drawing/2014/main" id="{76B14747-E2C3-4444-BEF1-D012FBBB00D0}"/>
              </a:ext>
            </a:extLst>
          </p:cNvPr>
          <p:cNvSpPr/>
          <p:nvPr/>
        </p:nvSpPr>
        <p:spPr>
          <a:xfrm rot="16200000">
            <a:off x="3136977" y="1022874"/>
            <a:ext cx="3907943" cy="474279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2D41E3-4153-4C9E-BF84-795FB75D0955}"/>
              </a:ext>
            </a:extLst>
          </p:cNvPr>
          <p:cNvSpPr/>
          <p:nvPr/>
        </p:nvSpPr>
        <p:spPr>
          <a:xfrm>
            <a:off x="1812560" y="5412853"/>
            <a:ext cx="856688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/>
              <a:t>Θα σκεπάσω με το μαντήλι μερικές μαργαρίτες.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FF0000"/>
                </a:solidFill>
              </a:rPr>
              <a:t>Πόσα μαργαρίτες δεν κρύφτηκαν κάτω από το μαντήλι;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5426"/>
                </a:solidFill>
              </a:rPr>
              <a:t>Πόσες μαργαρίτες νομίζεις ότι  είναι κρυμμένες κάτω από το μαντήλι;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1600" b="1" dirty="0">
                <a:solidFill>
                  <a:srgbClr val="0070C0"/>
                </a:solidFill>
              </a:rPr>
              <a:t>Κάνε κλικ για να επαληθεύσεις την απάντησή σου και εντόπισε τον αριθμό των κρυμμένων μαργαριτών πάνω στην αριθμητική γραμμή. </a:t>
            </a:r>
          </a:p>
        </p:txBody>
      </p:sp>
      <p:pic>
        <p:nvPicPr>
          <p:cNvPr id="28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63DCC5DA-5CBA-465C-B721-96FD2B006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8414" y="2215391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Το νέο νηπιαγωγείο που ονειρεύομαι : Παρουσιολόγιο για το νηπιαγωγείο : Τα  λουλουδάκια τη… | Girl scout daisy petals, Girl scout daisy activities,  Daisy girl scouts">
            <a:extLst>
              <a:ext uri="{FF2B5EF4-FFF2-40B4-BE49-F238E27FC236}">
                <a16:creationId xmlns:a16="http://schemas.microsoft.com/office/drawing/2014/main" id="{10A9D589-56BC-4350-8FCC-385644DAA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3998" y="3776562"/>
            <a:ext cx="1167953" cy="12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miley Face 15">
            <a:extLst>
              <a:ext uri="{FF2B5EF4-FFF2-40B4-BE49-F238E27FC236}">
                <a16:creationId xmlns:a16="http://schemas.microsoft.com/office/drawing/2014/main" id="{D5A4A7A7-026D-4BB5-AF16-0A166F99A789}"/>
              </a:ext>
            </a:extLst>
          </p:cNvPr>
          <p:cNvSpPr/>
          <p:nvPr/>
        </p:nvSpPr>
        <p:spPr>
          <a:xfrm>
            <a:off x="6096000" y="874165"/>
            <a:ext cx="609600" cy="606105"/>
          </a:xfrm>
          <a:prstGeom prst="smileyFace">
            <a:avLst/>
          </a:prstGeom>
          <a:solidFill>
            <a:srgbClr val="B7EFA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6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661</Words>
  <Application>Microsoft Office PowerPoint</Application>
  <PresentationFormat>Widescreen</PresentationFormat>
  <Paragraphs>80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Tahoma</vt:lpstr>
      <vt:lpstr>Wingdings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Μαρία Χριστοδούλου</dc:creator>
  <cp:lastModifiedBy>Μαρία Χριστοδούλου</cp:lastModifiedBy>
  <cp:revision>47</cp:revision>
  <dcterms:created xsi:type="dcterms:W3CDTF">2020-04-25T10:48:15Z</dcterms:created>
  <dcterms:modified xsi:type="dcterms:W3CDTF">2021-05-08T20:51:15Z</dcterms:modified>
</cp:coreProperties>
</file>