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5" r:id="rId1"/>
  </p:sldMasterIdLst>
  <p:notesMasterIdLst>
    <p:notesMasterId r:id="rId17"/>
  </p:notesMasterIdLst>
  <p:sldIdLst>
    <p:sldId id="256" r:id="rId2"/>
    <p:sldId id="266" r:id="rId3"/>
    <p:sldId id="297" r:id="rId4"/>
    <p:sldId id="267" r:id="rId5"/>
    <p:sldId id="294" r:id="rId6"/>
    <p:sldId id="298" r:id="rId7"/>
    <p:sldId id="260" r:id="rId8"/>
    <p:sldId id="299" r:id="rId9"/>
    <p:sldId id="300" r:id="rId10"/>
    <p:sldId id="301" r:id="rId11"/>
    <p:sldId id="304" r:id="rId12"/>
    <p:sldId id="305" r:id="rId13"/>
    <p:sldId id="306" r:id="rId14"/>
    <p:sldId id="303" r:id="rId15"/>
    <p:sldId id="264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gjk+vp7pUn0m9tAlcC4iA==" hashData="JBULwNkIif8SL0713N259nF4fzGhej+EF2+75tvArwx6NubOSXIfWzZCfdkhLdPzM6d2tSagNgDcu8/cbe+krA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748" autoAdjust="0"/>
  </p:normalViewPr>
  <p:slideViewPr>
    <p:cSldViewPr>
      <p:cViewPr varScale="1">
        <p:scale>
          <a:sx n="86" d="100"/>
          <a:sy n="86" d="100"/>
        </p:scale>
        <p:origin x="1584" y="84"/>
      </p:cViewPr>
      <p:guideLst>
        <p:guide orient="horz" pos="2880"/>
        <p:guide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5E937-2FEA-4368-B5CD-7A651F7FDBD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3AE09-CEBB-4914-99ED-A0AD2693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1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3AE09-CEBB-4914-99ED-A0AD2693A5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22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6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0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1BB1A-9A1F-4D27-BAA8-7835BB62D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AACA0-8E82-4F0B-BCF0-0C1D8D875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39295-DD62-4530-8BC9-C1E27D095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EF47-B869-4631-91C9-CE8EB242EAC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190633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9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87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9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1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4159B-11E5-40FE-BEAA-946622C2EBB2}"/>
              </a:ext>
            </a:extLst>
          </p:cNvPr>
          <p:cNvSpPr txBox="1"/>
          <p:nvPr/>
        </p:nvSpPr>
        <p:spPr>
          <a:xfrm>
            <a:off x="1813335" y="1600200"/>
            <a:ext cx="54256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1000" dirty="0"/>
          </a:p>
          <a:p>
            <a:pPr algn="ctr"/>
            <a:r>
              <a:rPr lang="el-GR" sz="3200" dirty="0"/>
              <a:t>ΟΙ ΤΡΕΙΣ ΙΕΡΑΡΧΕΣ</a:t>
            </a:r>
          </a:p>
          <a:p>
            <a:pPr algn="ctr"/>
            <a:endParaRPr lang="el-GR" sz="3200" dirty="0"/>
          </a:p>
          <a:p>
            <a:pPr algn="ctr"/>
            <a:r>
              <a:rPr lang="el-GR" sz="3200" dirty="0"/>
              <a:t>ΓΙΟΡΤΗ </a:t>
            </a:r>
          </a:p>
          <a:p>
            <a:pPr algn="ctr"/>
            <a:r>
              <a:rPr lang="el-GR" sz="3200" dirty="0"/>
              <a:t>ΤΩΝ ΓΡΑΜΜΑΤΩΝ</a:t>
            </a:r>
          </a:p>
          <a:p>
            <a:pPr algn="ctr"/>
            <a:endParaRPr lang="el-GR" sz="3200" dirty="0"/>
          </a:p>
          <a:p>
            <a:pPr algn="ctr"/>
            <a:endParaRPr lang="en-US" sz="3200" dirty="0"/>
          </a:p>
        </p:txBody>
      </p:sp>
      <p:pic>
        <p:nvPicPr>
          <p:cNvPr id="15" name="Picture 4" descr="Untitled-10 copy">
            <a:extLst>
              <a:ext uri="{FF2B5EF4-FFF2-40B4-BE49-F238E27FC236}">
                <a16:creationId xmlns:a16="http://schemas.microsoft.com/office/drawing/2014/main" id="{ED30414D-2DA6-438B-B573-09D499D5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992" y="1558681"/>
            <a:ext cx="1342915" cy="18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object 2">
            <a:extLst>
              <a:ext uri="{FF2B5EF4-FFF2-40B4-BE49-F238E27FC236}">
                <a16:creationId xmlns:a16="http://schemas.microsoft.com/office/drawing/2014/main" id="{D57386AE-B501-43FC-8747-E20B63657B17}"/>
              </a:ext>
            </a:extLst>
          </p:cNvPr>
          <p:cNvGrpSpPr/>
          <p:nvPr/>
        </p:nvGrpSpPr>
        <p:grpSpPr>
          <a:xfrm>
            <a:off x="990600" y="1062372"/>
            <a:ext cx="2362200" cy="2375405"/>
            <a:chOff x="1161288" y="161544"/>
            <a:chExt cx="7018019" cy="6089904"/>
          </a:xfrm>
        </p:grpSpPr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E36932DA-F319-4E65-907A-9E463758B3F5}"/>
                </a:ext>
              </a:extLst>
            </p:cNvPr>
            <p:cNvSpPr/>
            <p:nvPr/>
          </p:nvSpPr>
          <p:spPr>
            <a:xfrm>
              <a:off x="1161288" y="5634227"/>
              <a:ext cx="7018019" cy="31407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8F7F1597-C2FC-403F-8E90-FC8FA2C146FB}"/>
                </a:ext>
              </a:extLst>
            </p:cNvPr>
            <p:cNvSpPr/>
            <p:nvPr/>
          </p:nvSpPr>
          <p:spPr>
            <a:xfrm>
              <a:off x="2343912" y="161544"/>
              <a:ext cx="4652772" cy="608990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00172420-82B6-42A6-B777-9242BF6202B8}"/>
                </a:ext>
              </a:extLst>
            </p:cNvPr>
            <p:cNvSpPr/>
            <p:nvPr/>
          </p:nvSpPr>
          <p:spPr>
            <a:xfrm>
              <a:off x="2540000" y="357251"/>
              <a:ext cx="4064000" cy="550062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492B92-A917-4B27-99E7-EC205E76CDF4}"/>
              </a:ext>
            </a:extLst>
          </p:cNvPr>
          <p:cNvSpPr txBox="1"/>
          <p:nvPr/>
        </p:nvSpPr>
        <p:spPr>
          <a:xfrm>
            <a:off x="1813335" y="4495800"/>
            <a:ext cx="553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30 Ιανουαρίου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19F7A-D391-4C04-9785-E8CF81D46A92}"/>
              </a:ext>
            </a:extLst>
          </p:cNvPr>
          <p:cNvSpPr txBox="1"/>
          <p:nvPr/>
        </p:nvSpPr>
        <p:spPr>
          <a:xfrm>
            <a:off x="0" y="57912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  Δ’ Δημόσιο Νηπιαγωγείο Λατσιών (ΜΧ) 2020 - 2021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E17D-CAB9-4CA7-B67D-8BF4D2AF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7828"/>
            <a:ext cx="6571343" cy="1049235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Σοφα λογια των τριων ιεραρχων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1">
            <a:extLst>
              <a:ext uri="{FF2B5EF4-FFF2-40B4-BE49-F238E27FC236}">
                <a16:creationId xmlns:a16="http://schemas.microsoft.com/office/drawing/2014/main" id="{9803A11B-BF0E-4C20-9466-81F89E26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7169">
            <a:off x="5595894" y="3173569"/>
            <a:ext cx="331311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2">
            <a:extLst>
              <a:ext uri="{FF2B5EF4-FFF2-40B4-BE49-F238E27FC236}">
                <a16:creationId xmlns:a16="http://schemas.microsoft.com/office/drawing/2014/main" id="{D0263503-438E-45A0-95BC-C78ED4EB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9570">
            <a:off x="393868" y="1579775"/>
            <a:ext cx="32766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3">
            <a:extLst>
              <a:ext uri="{FF2B5EF4-FFF2-40B4-BE49-F238E27FC236}">
                <a16:creationId xmlns:a16="http://schemas.microsoft.com/office/drawing/2014/main" id="{A38E8EBA-5470-4BB6-AB34-9CBAD667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5102585"/>
            <a:ext cx="31686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4">
            <a:extLst>
              <a:ext uri="{FF2B5EF4-FFF2-40B4-BE49-F238E27FC236}">
                <a16:creationId xmlns:a16="http://schemas.microsoft.com/office/drawing/2014/main" id="{AED1197A-1BEC-46E6-AD2B-74D70E4D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73" y="3727575"/>
            <a:ext cx="28098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5">
            <a:extLst>
              <a:ext uri="{FF2B5EF4-FFF2-40B4-BE49-F238E27FC236}">
                <a16:creationId xmlns:a16="http://schemas.microsoft.com/office/drawing/2014/main" id="{11C0CE20-0ADD-4672-A026-DD1F65BD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4374">
            <a:off x="5605194" y="1498361"/>
            <a:ext cx="25908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6">
            <a:extLst>
              <a:ext uri="{FF2B5EF4-FFF2-40B4-BE49-F238E27FC236}">
                <a16:creationId xmlns:a16="http://schemas.microsoft.com/office/drawing/2014/main" id="{267E789D-07D8-482E-908F-6B4E87EB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0261">
            <a:off x="1997870" y="5104134"/>
            <a:ext cx="316706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Βιβλία">
            <a:extLst>
              <a:ext uri="{FF2B5EF4-FFF2-40B4-BE49-F238E27FC236}">
                <a16:creationId xmlns:a16="http://schemas.microsoft.com/office/drawing/2014/main" id="{69CF58E0-CD65-43B6-9B97-B29A9F406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90068">
            <a:off x="3219853" y="2866773"/>
            <a:ext cx="2123242" cy="1437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23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01958A-34BE-41B6-8E84-A38B8B3E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8"/>
            <a:ext cx="9144000" cy="68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0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θρησκευτική αγωγή">
            <a:extLst>
              <a:ext uri="{FF2B5EF4-FFF2-40B4-BE49-F238E27FC236}">
                <a16:creationId xmlns:a16="http://schemas.microsoft.com/office/drawing/2014/main" id="{840C962D-229D-4273-82FC-9F87A317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7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AC958B2-F3F0-4DA7-86AB-36E520A7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6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Προσευχές για παιδιά - Ορθοδοξία">
            <a:extLst>
              <a:ext uri="{FF2B5EF4-FFF2-40B4-BE49-F238E27FC236}">
                <a16:creationId xmlns:a16="http://schemas.microsoft.com/office/drawing/2014/main" id="{742A2E05-519C-4525-BE40-584C1B6B0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"/>
            <a:ext cx="9144000" cy="68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>
            <a:extLst>
              <a:ext uri="{FF2B5EF4-FFF2-40B4-BE49-F238E27FC236}">
                <a16:creationId xmlns:a16="http://schemas.microsoft.com/office/drawing/2014/main" id="{1706695A-78F6-4AD0-ACE0-2694CCADF7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200900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Ένα παιδί με πίστη,</a:t>
            </a:r>
            <a:endParaRPr lang="en-US" sz="3600" kern="10" spc="720" dirty="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84FA1AB8-0800-4900-900C-E13FCE070A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5757862"/>
            <a:ext cx="6840538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...μπορεί να τ' αλλάξει όλα!</a:t>
            </a:r>
            <a:endParaRPr lang="en-US" sz="3600" kern="10" spc="720" dirty="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0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EBBF21-3986-4FE0-8922-7B6B2B18F8A6}"/>
              </a:ext>
            </a:extLst>
          </p:cNvPr>
          <p:cNvSpPr txBox="1"/>
          <p:nvPr/>
        </p:nvSpPr>
        <p:spPr>
          <a:xfrm>
            <a:off x="152400" y="6469578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  Δ’ Δημόσιο Νηπιαγωγείο Λατσιών (ΜΧ) 2020 - 2021</a:t>
            </a:r>
            <a:endParaRPr lang="en-US" sz="1400" dirty="0"/>
          </a:p>
        </p:txBody>
      </p:sp>
      <p:pic>
        <p:nvPicPr>
          <p:cNvPr id="8" name="Picture 4" descr="ΟΙ ΜΕΓΑΛΟΙ">
            <a:extLst>
              <a:ext uri="{FF2B5EF4-FFF2-40B4-BE49-F238E27FC236}">
                <a16:creationId xmlns:a16="http://schemas.microsoft.com/office/drawing/2014/main" id="{B46301AA-602B-49DA-B763-EAC0779B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29" y="152400"/>
            <a:ext cx="4114800" cy="588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6">
            <a:extLst>
              <a:ext uri="{FF2B5EF4-FFF2-40B4-BE49-F238E27FC236}">
                <a16:creationId xmlns:a16="http://schemas.microsoft.com/office/drawing/2014/main" id="{A874A5B9-B526-40A5-AB97-B63369BD3C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2645" y="2903761"/>
            <a:ext cx="331152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outerShdw dist="563972" dir="14049741" sx="125000" sy="125000" algn="tl" rotWithShape="0">
                    <a:srgbClr val="FFFFFF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Γιορτή των Γραμμάτων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1"/>
              </a:gradFill>
              <a:effectLst>
                <a:outerShdw dist="563972" dir="14049741" sx="125000" sy="125000" algn="tl" rotWithShape="0">
                  <a:srgbClr val="FFFFFF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EB3D9-DFDD-491D-8B4F-AF7F7E28D46E}"/>
              </a:ext>
            </a:extLst>
          </p:cNvPr>
          <p:cNvSpPr txBox="1"/>
          <p:nvPr/>
        </p:nvSpPr>
        <p:spPr>
          <a:xfrm>
            <a:off x="3841449" y="5334000"/>
            <a:ext cx="553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30 Ιανουαρίου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EEE2C-BBEE-4253-A6B1-38582F273E00}"/>
              </a:ext>
            </a:extLst>
          </p:cNvPr>
          <p:cNvSpPr/>
          <p:nvPr/>
        </p:nvSpPr>
        <p:spPr>
          <a:xfrm>
            <a:off x="4763351" y="495529"/>
            <a:ext cx="3690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dirty="0"/>
              <a:t>ΟΙ ΤΡΕΙΣ ΙΕΡΑΡΧΕΣ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9AA72850-2A4A-4F80-89AF-FFF11F4D3C41}"/>
              </a:ext>
            </a:extLst>
          </p:cNvPr>
          <p:cNvSpPr txBox="1"/>
          <p:nvPr/>
        </p:nvSpPr>
        <p:spPr>
          <a:xfrm>
            <a:off x="422628" y="1526753"/>
            <a:ext cx="2549172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tabLst>
                <a:tab pos="177800" algn="l"/>
              </a:tabLst>
            </a:pPr>
            <a:r>
              <a:rPr sz="1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Γενάρη η 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Εκκλησία μας</a:t>
            </a:r>
            <a:r>
              <a:rPr sz="18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γιορτάζει 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μνήμη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</a:t>
            </a:r>
            <a:r>
              <a:rPr sz="18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ριών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Ιεραρχών.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02870">
              <a:lnSpc>
                <a:spcPct val="100000"/>
              </a:lnSpc>
              <a:buClr>
                <a:srgbClr val="0AD0D9"/>
              </a:buClr>
              <a:buSzPct val="94444"/>
              <a:tabLst>
                <a:tab pos="177800" algn="l"/>
              </a:tabLst>
            </a:pP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γιορτή τους λέγεται  και </a:t>
            </a:r>
            <a:r>
              <a:rPr sz="1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sz="1800" i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Γιορτή</a:t>
            </a:r>
            <a:r>
              <a:rPr sz="1800" i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Γραμμάτων</a:t>
            </a:r>
            <a:r>
              <a:rPr sz="18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l-GR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18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γιατί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 </a:t>
            </a:r>
            <a:r>
              <a:rPr lang="el-GR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ρεις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Ιεράρχες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ήταν 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μεγάλοι Δάσκαλοι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Πατέρες της</a:t>
            </a:r>
            <a:r>
              <a:rPr sz="1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Εκκλησίας.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object 13">
            <a:extLst>
              <a:ext uri="{FF2B5EF4-FFF2-40B4-BE49-F238E27FC236}">
                <a16:creationId xmlns:a16="http://schemas.microsoft.com/office/drawing/2014/main" id="{CD5EC3EF-8E60-4063-8C54-29E25109E6AC}"/>
              </a:ext>
            </a:extLst>
          </p:cNvPr>
          <p:cNvGrpSpPr/>
          <p:nvPr/>
        </p:nvGrpSpPr>
        <p:grpSpPr>
          <a:xfrm>
            <a:off x="3106134" y="735376"/>
            <a:ext cx="5651500" cy="5053965"/>
            <a:chOff x="3067811" y="737616"/>
            <a:chExt cx="5651500" cy="5053965"/>
          </a:xfrm>
        </p:grpSpPr>
        <p:sp>
          <p:nvSpPr>
            <p:cNvPr id="4" name="object 14">
              <a:extLst>
                <a:ext uri="{FF2B5EF4-FFF2-40B4-BE49-F238E27FC236}">
                  <a16:creationId xmlns:a16="http://schemas.microsoft.com/office/drawing/2014/main" id="{51EB6F14-9760-408F-B176-EECB3D855309}"/>
                </a:ext>
              </a:extLst>
            </p:cNvPr>
            <p:cNvSpPr/>
            <p:nvPr/>
          </p:nvSpPr>
          <p:spPr>
            <a:xfrm>
              <a:off x="3067811" y="737616"/>
              <a:ext cx="5650992" cy="50535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CA0F6D29-FED5-4BF8-825C-AA8B21452B21}"/>
                </a:ext>
              </a:extLst>
            </p:cNvPr>
            <p:cNvSpPr/>
            <p:nvPr/>
          </p:nvSpPr>
          <p:spPr>
            <a:xfrm>
              <a:off x="3263899" y="933449"/>
              <a:ext cx="5062601" cy="4464113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10">
            <a:extLst>
              <a:ext uri="{FF2B5EF4-FFF2-40B4-BE49-F238E27FC236}">
                <a16:creationId xmlns:a16="http://schemas.microsoft.com/office/drawing/2014/main" id="{DBED5DB2-C651-4900-8A1C-385E6F12EFE3}"/>
              </a:ext>
            </a:extLst>
          </p:cNvPr>
          <p:cNvSpPr/>
          <p:nvPr/>
        </p:nvSpPr>
        <p:spPr>
          <a:xfrm>
            <a:off x="443483" y="812291"/>
            <a:ext cx="2686812" cy="62331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240EDA64-7261-4344-B187-B57EC8BCFE60}"/>
              </a:ext>
            </a:extLst>
          </p:cNvPr>
          <p:cNvSpPr txBox="1">
            <a:spLocks/>
          </p:cNvSpPr>
          <p:nvPr/>
        </p:nvSpPr>
        <p:spPr>
          <a:xfrm>
            <a:off x="5105400" y="451611"/>
            <a:ext cx="33528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200" b="1" spc="-5" dirty="0">
                <a:latin typeface="Arial"/>
                <a:cs typeface="Arial"/>
              </a:rPr>
              <a:t>Οι Τρεις</a:t>
            </a:r>
            <a:r>
              <a:rPr lang="el-GR" sz="2200" b="1" spc="-40" dirty="0">
                <a:latin typeface="Arial"/>
                <a:cs typeface="Arial"/>
              </a:rPr>
              <a:t> </a:t>
            </a:r>
            <a:r>
              <a:rPr lang="el-GR" sz="2200" b="1" spc="-5" dirty="0">
                <a:latin typeface="Arial"/>
                <a:cs typeface="Arial"/>
              </a:rPr>
              <a:t>Ιεραρχεσ</a:t>
            </a:r>
            <a:endParaRPr lang="el-GR" sz="22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6B92A-F64D-4C37-A246-E8451E06FB05}"/>
              </a:ext>
            </a:extLst>
          </p:cNvPr>
          <p:cNvSpPr txBox="1"/>
          <p:nvPr/>
        </p:nvSpPr>
        <p:spPr>
          <a:xfrm>
            <a:off x="0" y="57912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  Δ’ Δημόσιο Νηπιαγωγείο Λατσιών (ΜΧ) 2020 - 2021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477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WordArt 10">
            <a:extLst>
              <a:ext uri="{FF2B5EF4-FFF2-40B4-BE49-F238E27FC236}">
                <a16:creationId xmlns:a16="http://schemas.microsoft.com/office/drawing/2014/main" id="{BD98303A-62A9-4D37-B38A-63D42E835F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5291" y="438504"/>
            <a:ext cx="20161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ΜΕΓΑΣ</a:t>
            </a:r>
            <a:endParaRPr lang="en-US" sz="36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4283" name="WordArt 11">
            <a:extLst>
              <a:ext uri="{FF2B5EF4-FFF2-40B4-BE49-F238E27FC236}">
                <a16:creationId xmlns:a16="http://schemas.microsoft.com/office/drawing/2014/main" id="{CE478E30-3021-4B79-A177-1173E8C3B0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317" y="860668"/>
            <a:ext cx="31638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ΒΑΣΙΛΕΙΟΣ</a:t>
            </a:r>
            <a:endParaRPr lang="en-US" sz="36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4284" name="WordArt 12">
            <a:extLst>
              <a:ext uri="{FF2B5EF4-FFF2-40B4-BE49-F238E27FC236}">
                <a16:creationId xmlns:a16="http://schemas.microsoft.com/office/drawing/2014/main" id="{42798F20-0D1B-4E4F-8645-015650CA53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9700" y="1898658"/>
            <a:ext cx="21240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solidFill>
                  <a:srgbClr val="FFFF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rPr>
              <a:t>Γεννήθηκε</a:t>
            </a:r>
            <a:endParaRPr lang="en-US" sz="3600" kern="10" dirty="0">
              <a:solidFill>
                <a:srgbClr val="FFFF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 Greek" panose="02020603050405020304" pitchFamily="18" charset="0"/>
              <a:cs typeface="Times New Roman Greek" panose="02020603050405020304" pitchFamily="18" charset="0"/>
            </a:endParaRPr>
          </a:p>
        </p:txBody>
      </p:sp>
      <p:sp>
        <p:nvSpPr>
          <p:cNvPr id="54285" name="WordArt 13">
            <a:extLst>
              <a:ext uri="{FF2B5EF4-FFF2-40B4-BE49-F238E27FC236}">
                <a16:creationId xmlns:a16="http://schemas.microsoft.com/office/drawing/2014/main" id="{D48FBA73-4491-47DD-9915-0594243AF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6452" y="1896095"/>
            <a:ext cx="3124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solidFill>
                  <a:srgbClr val="FFFF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rPr>
              <a:t>στην Καισάρεια</a:t>
            </a:r>
            <a:endParaRPr lang="en-US" sz="3600" kern="10" dirty="0">
              <a:solidFill>
                <a:srgbClr val="FFFF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 Greek" panose="02020603050405020304" pitchFamily="18" charset="0"/>
              <a:cs typeface="Times New Roman Greek" panose="02020603050405020304" pitchFamily="18" charset="0"/>
            </a:endParaRPr>
          </a:p>
        </p:txBody>
      </p:sp>
      <p:sp>
        <p:nvSpPr>
          <p:cNvPr id="54286" name="WordArt 14">
            <a:extLst>
              <a:ext uri="{FF2B5EF4-FFF2-40B4-BE49-F238E27FC236}">
                <a16:creationId xmlns:a16="http://schemas.microsoft.com/office/drawing/2014/main" id="{B19E503E-A01A-4D3F-8DD3-D314819347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1903" y="2571853"/>
            <a:ext cx="22669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solidFill>
                  <a:srgbClr val="FFFF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rPr>
              <a:t>το 330 μ.Χ.</a:t>
            </a:r>
            <a:endParaRPr lang="en-US" sz="3600" kern="10" dirty="0">
              <a:solidFill>
                <a:srgbClr val="FFFF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 Greek" panose="02020603050405020304" pitchFamily="18" charset="0"/>
              <a:cs typeface="Times New Roman Greek" panose="02020603050405020304" pitchFamily="18" charset="0"/>
            </a:endParaRPr>
          </a:p>
        </p:txBody>
      </p:sp>
      <p:pic>
        <p:nvPicPr>
          <p:cNvPr id="7175" name="Picture 20" descr="3Ι_7 copy">
            <a:extLst>
              <a:ext uri="{FF2B5EF4-FFF2-40B4-BE49-F238E27FC236}">
                <a16:creationId xmlns:a16="http://schemas.microsoft.com/office/drawing/2014/main" id="{01CED70E-A4D9-4830-8C7E-FE9077C9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614" y="490655"/>
            <a:ext cx="3723987" cy="59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id="{C198AA37-F53A-47D4-8AE2-18C18004FDF9}"/>
              </a:ext>
            </a:extLst>
          </p:cNvPr>
          <p:cNvSpPr>
            <a:spLocks noChangeArrowheads="1"/>
          </p:cNvSpPr>
          <p:nvPr/>
        </p:nvSpPr>
        <p:spPr bwMode="auto">
          <a:xfrm rot="979341">
            <a:off x="2251006" y="3337122"/>
            <a:ext cx="2847975" cy="318135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" name="WordArt 13">
            <a:extLst>
              <a:ext uri="{FF2B5EF4-FFF2-40B4-BE49-F238E27FC236}">
                <a16:creationId xmlns:a16="http://schemas.microsoft.com/office/drawing/2014/main" id="{E7A417D9-2408-4589-843D-8F10B3EDA4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24305">
            <a:off x="3306565" y="3802550"/>
            <a:ext cx="1382712" cy="284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rPr>
              <a:t>νομική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 Greek" panose="02020603050405020304" pitchFamily="18" charset="0"/>
              <a:cs typeface="Times New Roman Greek" panose="02020603050405020304" pitchFamily="18" charset="0"/>
            </a:endParaRPr>
          </a:p>
        </p:txBody>
      </p:sp>
      <p:sp>
        <p:nvSpPr>
          <p:cNvPr id="11" name="WordArt 14">
            <a:extLst>
              <a:ext uri="{FF2B5EF4-FFF2-40B4-BE49-F238E27FC236}">
                <a16:creationId xmlns:a16="http://schemas.microsoft.com/office/drawing/2014/main" id="{56136DA5-F387-424E-8586-C61AADA7BC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945230">
            <a:off x="2883035" y="4147826"/>
            <a:ext cx="1905000" cy="331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rPr>
              <a:t>αριθμητική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 Greek" panose="02020603050405020304" pitchFamily="18" charset="0"/>
              <a:cs typeface="Times New Roman Greek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3B47B4-7727-4081-8159-2DB0D915EE22}"/>
              </a:ext>
            </a:extLst>
          </p:cNvPr>
          <p:cNvGrpSpPr/>
          <p:nvPr/>
        </p:nvGrpSpPr>
        <p:grpSpPr>
          <a:xfrm>
            <a:off x="2524709" y="4600747"/>
            <a:ext cx="2130884" cy="1700556"/>
            <a:chOff x="3579923" y="3100044"/>
            <a:chExt cx="2130884" cy="1700556"/>
          </a:xfrm>
        </p:grpSpPr>
        <p:sp>
          <p:nvSpPr>
            <p:cNvPr id="14" name="WordArt 15">
              <a:extLst>
                <a:ext uri="{FF2B5EF4-FFF2-40B4-BE49-F238E27FC236}">
                  <a16:creationId xmlns:a16="http://schemas.microsoft.com/office/drawing/2014/main" id="{30EE96EC-490D-4ADC-AECD-78307D7EEC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828747">
              <a:off x="3581400" y="4513263"/>
              <a:ext cx="1398588" cy="2873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 Greek" panose="02020603050405020304" pitchFamily="18" charset="0"/>
                  <a:cs typeface="Times New Roman Greek" panose="02020603050405020304" pitchFamily="18" charset="0"/>
                </a:rPr>
                <a:t>μουσική</a:t>
              </a:r>
              <a:endPara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endParaRPr>
            </a:p>
          </p:txBody>
        </p:sp>
        <p:sp>
          <p:nvSpPr>
            <p:cNvPr id="15" name="WordArt 16">
              <a:extLst>
                <a:ext uri="{FF2B5EF4-FFF2-40B4-BE49-F238E27FC236}">
                  <a16:creationId xmlns:a16="http://schemas.microsoft.com/office/drawing/2014/main" id="{6063D6CF-8258-4AC2-B0D9-9A1A22E7A21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840282">
              <a:off x="3668712" y="3802495"/>
              <a:ext cx="1736725" cy="3048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 Greek" panose="02020603050405020304" pitchFamily="18" charset="0"/>
                  <a:cs typeface="Times New Roman Greek" panose="02020603050405020304" pitchFamily="18" charset="0"/>
                </a:rPr>
                <a:t>γεωμετρία</a:t>
              </a:r>
              <a:endPara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endParaRPr>
            </a:p>
          </p:txBody>
        </p:sp>
        <p:sp>
          <p:nvSpPr>
            <p:cNvPr id="16" name="WordArt 17">
              <a:extLst>
                <a:ext uri="{FF2B5EF4-FFF2-40B4-BE49-F238E27FC236}">
                  <a16:creationId xmlns:a16="http://schemas.microsoft.com/office/drawing/2014/main" id="{84ADDAAE-A329-4BB3-A391-3BAA0F9AB3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882413">
              <a:off x="3579923" y="4182562"/>
              <a:ext cx="1647825" cy="2921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 Greek" panose="02020603050405020304" pitchFamily="18" charset="0"/>
                  <a:cs typeface="Times New Roman Greek" panose="02020603050405020304" pitchFamily="18" charset="0"/>
                </a:rPr>
                <a:t>ρητορική</a:t>
              </a:r>
              <a:endPara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endParaRPr>
            </a:p>
          </p:txBody>
        </p:sp>
        <p:sp>
          <p:nvSpPr>
            <p:cNvPr id="17" name="WordArt 18">
              <a:extLst>
                <a:ext uri="{FF2B5EF4-FFF2-40B4-BE49-F238E27FC236}">
                  <a16:creationId xmlns:a16="http://schemas.microsoft.com/office/drawing/2014/main" id="{886468C1-8E1A-4B8C-AF16-89922331619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933835">
              <a:off x="3869307" y="3100044"/>
              <a:ext cx="1841500" cy="2333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 Greek" panose="02020603050405020304" pitchFamily="18" charset="0"/>
                  <a:cs typeface="Times New Roman Greek" panose="02020603050405020304" pitchFamily="18" charset="0"/>
                </a:rPr>
                <a:t>φιλοσοφία</a:t>
              </a:r>
              <a:endPara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endParaRPr>
            </a:p>
          </p:txBody>
        </p:sp>
        <p:sp>
          <p:nvSpPr>
            <p:cNvPr id="18" name="WordArt 19">
              <a:extLst>
                <a:ext uri="{FF2B5EF4-FFF2-40B4-BE49-F238E27FC236}">
                  <a16:creationId xmlns:a16="http://schemas.microsoft.com/office/drawing/2014/main" id="{9CEF1E7B-CB6F-43EA-A067-CD1FED6C24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911192">
              <a:off x="3846513" y="3424238"/>
              <a:ext cx="1381125" cy="261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 Greek" panose="02020603050405020304" pitchFamily="18" charset="0"/>
                  <a:cs typeface="Times New Roman Greek" panose="02020603050405020304" pitchFamily="18" charset="0"/>
                </a:rPr>
                <a:t>ιατρική</a:t>
              </a:r>
              <a:endPara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endParaRPr>
            </a:p>
          </p:txBody>
        </p:sp>
      </p:grpSp>
      <p:sp>
        <p:nvSpPr>
          <p:cNvPr id="19" name="WordArt 12">
            <a:extLst>
              <a:ext uri="{FF2B5EF4-FFF2-40B4-BE49-F238E27FC236}">
                <a16:creationId xmlns:a16="http://schemas.microsoft.com/office/drawing/2014/main" id="{EA083113-66D6-44A1-9F94-AE5792591D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149" y="3941730"/>
            <a:ext cx="2360661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solidFill>
                  <a:srgbClr val="FFFF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rPr>
              <a:t>Σπούδασε</a:t>
            </a:r>
            <a:r>
              <a:rPr lang="en-US" sz="3600" kern="10" dirty="0">
                <a:solidFill>
                  <a:srgbClr val="FFFF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 Greek" panose="02020603050405020304" pitchFamily="18" charset="0"/>
                <a:cs typeface="Times New Roman Greek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4FC8ED-A619-4AA2-9C83-7AA7B91DB79C}"/>
              </a:ext>
            </a:extLst>
          </p:cNvPr>
          <p:cNvSpPr txBox="1"/>
          <p:nvPr/>
        </p:nvSpPr>
        <p:spPr>
          <a:xfrm>
            <a:off x="4877260" y="65502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  Δ’ Δημόσιο Νηπιαγωγείο Λατσιών (ΜΧ) 2020 - 2021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Καππαδ">
            <a:extLst>
              <a:ext uri="{FF2B5EF4-FFF2-40B4-BE49-F238E27FC236}">
                <a16:creationId xmlns:a16="http://schemas.microsoft.com/office/drawing/2014/main" id="{E7657F3D-C466-4A75-8885-8A05E12ABE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42" y="20524"/>
            <a:ext cx="9162585" cy="6867212"/>
          </a:xfrm>
          <a:noFill/>
        </p:spPr>
      </p:pic>
      <p:sp>
        <p:nvSpPr>
          <p:cNvPr id="7" name="WordArt 8">
            <a:extLst>
              <a:ext uri="{FF2B5EF4-FFF2-40B4-BE49-F238E27FC236}">
                <a16:creationId xmlns:a16="http://schemas.microsoft.com/office/drawing/2014/main" id="{A1F10BDC-8BFC-4301-8AFF-01EC2D7AA0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8413" y="3080940"/>
            <a:ext cx="3419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gAvantG UC Pol"/>
              </a:rPr>
              <a:t>Πόλη αγάπης:</a:t>
            </a:r>
            <a:endParaRPr lang="en-US" sz="3600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gAvantG UC Pol"/>
            </a:endParaRPr>
          </a:p>
        </p:txBody>
      </p:sp>
      <p:sp>
        <p:nvSpPr>
          <p:cNvPr id="8" name="WordArt 9">
            <a:extLst>
              <a:ext uri="{FF2B5EF4-FFF2-40B4-BE49-F238E27FC236}">
                <a16:creationId xmlns:a16="http://schemas.microsoft.com/office/drawing/2014/main" id="{6C1EC989-AD4B-4559-A368-A7EBCA5D9C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1223" y="3833812"/>
            <a:ext cx="3867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ορφανοτροφείο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WordArt 9">
            <a:extLst>
              <a:ext uri="{FF2B5EF4-FFF2-40B4-BE49-F238E27FC236}">
                <a16:creationId xmlns:a16="http://schemas.microsoft.com/office/drawing/2014/main" id="{B5799CD8-7B5E-4AD2-8ADF-95F072B06F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4557712"/>
            <a:ext cx="3867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WordArt 9">
            <a:extLst>
              <a:ext uri="{FF2B5EF4-FFF2-40B4-BE49-F238E27FC236}">
                <a16:creationId xmlns:a16="http://schemas.microsoft.com/office/drawing/2014/main" id="{11EAD11F-4E80-4351-942D-39D2CC25F7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4509660"/>
            <a:ext cx="3867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νοσοκομείο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WordArt 9">
            <a:extLst>
              <a:ext uri="{FF2B5EF4-FFF2-40B4-BE49-F238E27FC236}">
                <a16:creationId xmlns:a16="http://schemas.microsoft.com/office/drawing/2014/main" id="{6BADACB6-E6BB-4FF1-AA80-BD6776D0CC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5233560"/>
            <a:ext cx="3867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γηροκομείο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WordArt 9">
            <a:extLst>
              <a:ext uri="{FF2B5EF4-FFF2-40B4-BE49-F238E27FC236}">
                <a16:creationId xmlns:a16="http://schemas.microsoft.com/office/drawing/2014/main" id="{189DD4F3-BC41-4E4A-9544-F0C7646159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29175" y="6051355"/>
            <a:ext cx="3867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εκκλησία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2D65EA38-F881-4556-ADC6-A44A30A26284}"/>
              </a:ext>
            </a:extLst>
          </p:cNvPr>
          <p:cNvSpPr txBox="1"/>
          <p:nvPr/>
        </p:nvSpPr>
        <p:spPr>
          <a:xfrm>
            <a:off x="5011893" y="-86812"/>
            <a:ext cx="3825875" cy="3978012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endParaRPr lang="el-GR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0835">
              <a:lnSpc>
                <a:spcPct val="100000"/>
              </a:lnSpc>
            </a:pPr>
            <a:endParaRPr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785" marR="82550" algn="ctr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tabLst>
                <a:tab pos="330835" algn="l"/>
                <a:tab pos="331470" algn="l"/>
              </a:tabLst>
            </a:pP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Διακρίθηκε </a:t>
            </a:r>
            <a:r>
              <a:rPr sz="2400" spc="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για </a:t>
            </a:r>
            <a:r>
              <a:rPr sz="2400" spc="-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την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αφοσίωσή  </a:t>
            </a:r>
            <a:r>
              <a:rPr sz="2400" spc="-1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του </a:t>
            </a:r>
            <a:r>
              <a:rPr sz="2400" spc="-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στην ορθόδοξη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πίστη</a:t>
            </a:r>
            <a:r>
              <a:rPr sz="2400" spc="-10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μας,  </a:t>
            </a:r>
            <a:r>
              <a:rPr sz="2400" spc="-1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αλλά και </a:t>
            </a:r>
            <a:r>
              <a:rPr sz="2400" spc="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για </a:t>
            </a:r>
            <a:r>
              <a:rPr sz="2400" spc="-1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το </a:t>
            </a:r>
            <a:r>
              <a:rPr sz="2400" spc="-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πλούσιο  </a:t>
            </a:r>
            <a:r>
              <a:rPr sz="2400" spc="-1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φιλανθρωπικό του</a:t>
            </a:r>
            <a:r>
              <a:rPr sz="2400" spc="-5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έργο,</a:t>
            </a:r>
            <a:r>
              <a:rPr sz="2400" spc="-1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μοιράζοντας </a:t>
            </a:r>
            <a:r>
              <a:rPr sz="2400" spc="-1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όλη </a:t>
            </a:r>
            <a:r>
              <a:rPr sz="2400" spc="-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την</a:t>
            </a:r>
            <a:r>
              <a:rPr sz="2400" spc="-11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περιουσία  </a:t>
            </a:r>
            <a:r>
              <a:rPr sz="2400" spc="-1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του στους</a:t>
            </a:r>
            <a:r>
              <a:rPr sz="2400" spc="-2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φτωχούς.</a:t>
            </a:r>
            <a:r>
              <a:rPr lang="el-GR" sz="2400" spc="-25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Δημιούργησε μια πόλη τη Βασιλειάδα.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0" descr="3Ι_7 copy">
            <a:extLst>
              <a:ext uri="{FF2B5EF4-FFF2-40B4-BE49-F238E27FC236}">
                <a16:creationId xmlns:a16="http://schemas.microsoft.com/office/drawing/2014/main" id="{39DB3C92-A9F0-4B49-9264-F1550246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705" y="3213138"/>
            <a:ext cx="227147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8">
            <a:extLst>
              <a:ext uri="{FF2B5EF4-FFF2-40B4-BE49-F238E27FC236}">
                <a16:creationId xmlns:a16="http://schemas.microsoft.com/office/drawing/2014/main" id="{D411CE61-E1D8-4865-85DB-265389D3A5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232" y="2025229"/>
            <a:ext cx="438084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gAvantG UC Pol"/>
              </a:rPr>
              <a:t>Βασιλειάδα</a:t>
            </a:r>
            <a:endParaRPr lang="en-US" sz="3600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gAvantG UC Pol"/>
            </a:endParaRPr>
          </a:p>
        </p:txBody>
      </p:sp>
      <p:sp>
        <p:nvSpPr>
          <p:cNvPr id="18" name="WordArt 10">
            <a:extLst>
              <a:ext uri="{FF2B5EF4-FFF2-40B4-BE49-F238E27FC236}">
                <a16:creationId xmlns:a16="http://schemas.microsoft.com/office/drawing/2014/main" id="{601B4218-BA5C-4E78-AE5B-95E7B5883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2557" y="302058"/>
            <a:ext cx="20161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ΜΕΓΑΣ</a:t>
            </a:r>
            <a:endParaRPr lang="en-US" sz="36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WordArt 11">
            <a:extLst>
              <a:ext uri="{FF2B5EF4-FFF2-40B4-BE49-F238E27FC236}">
                <a16:creationId xmlns:a16="http://schemas.microsoft.com/office/drawing/2014/main" id="{C6DA63E7-50E0-42D4-8B3A-2E054E6773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0847" y="1050079"/>
            <a:ext cx="31638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ΒΑΣΙΛΕΙΟΣ</a:t>
            </a:r>
            <a:endParaRPr lang="en-US" sz="36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6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40A5F-46BB-4F87-BAC3-739536C518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50"/>
            <a:ext cx="9127274" cy="6096000"/>
          </a:xfrm>
          <a:prstGeom prst="rect">
            <a:avLst/>
          </a:prstGeom>
        </p:spPr>
      </p:pic>
      <p:sp>
        <p:nvSpPr>
          <p:cNvPr id="48140" name="WordArt 12">
            <a:extLst>
              <a:ext uri="{FF2B5EF4-FFF2-40B4-BE49-F238E27FC236}">
                <a16:creationId xmlns:a16="http://schemas.microsoft.com/office/drawing/2014/main" id="{DF88E3D3-97E6-413A-A6A0-67C1AB0736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447800"/>
            <a:ext cx="499745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254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 Γεννήθηκε στην Ναζιανζό </a:t>
            </a:r>
          </a:p>
          <a:p>
            <a:pPr algn="ctr"/>
            <a:r>
              <a:rPr lang="el-GR" sz="3600" kern="10" dirty="0">
                <a:ln w="254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της Καππαδοκίας</a:t>
            </a:r>
          </a:p>
          <a:p>
            <a:pPr algn="ctr"/>
            <a:r>
              <a:rPr lang="el-GR" sz="3600" kern="10" dirty="0">
                <a:ln w="254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το 329 μ.Χ.</a:t>
            </a:r>
            <a:endParaRPr lang="en-US" sz="3600" kern="10" dirty="0">
              <a:ln w="25400">
                <a:solidFill>
                  <a:srgbClr val="990000"/>
                </a:solidFill>
                <a:round/>
                <a:headEnd/>
                <a:tailEnd/>
              </a:ln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D7D936B-CF95-4BDC-A4FC-4044CB2CDEFF}"/>
              </a:ext>
            </a:extLst>
          </p:cNvPr>
          <p:cNvSpPr txBox="1">
            <a:spLocks/>
          </p:cNvSpPr>
          <p:nvPr/>
        </p:nvSpPr>
        <p:spPr>
          <a:xfrm>
            <a:off x="609600" y="280446"/>
            <a:ext cx="6571343" cy="567463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3600" b="1" dirty="0"/>
              <a:t>Γρηγοριοσ ο θεολογος</a:t>
            </a:r>
            <a:endParaRPr lang="el-GR" sz="3600" b="1" spc="-25" dirty="0"/>
          </a:p>
        </p:txBody>
      </p:sp>
      <p:sp>
        <p:nvSpPr>
          <p:cNvPr id="11" name="WordArt 8">
            <a:extLst>
              <a:ext uri="{FF2B5EF4-FFF2-40B4-BE49-F238E27FC236}">
                <a16:creationId xmlns:a16="http://schemas.microsoft.com/office/drawing/2014/main" id="{38157C45-530C-4200-806A-EBB061A2BF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75393" y="5373208"/>
            <a:ext cx="23764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ταπεινός</a:t>
            </a:r>
            <a:endParaRPr lang="en-US" sz="3600" i="1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WordArt 8">
            <a:extLst>
              <a:ext uri="{FF2B5EF4-FFF2-40B4-BE49-F238E27FC236}">
                <a16:creationId xmlns:a16="http://schemas.microsoft.com/office/drawing/2014/main" id="{D0245766-B373-4F3C-8396-883A694AFE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9669" y="4836840"/>
            <a:ext cx="23764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απλός</a:t>
            </a:r>
            <a:endParaRPr lang="en-US" sz="3600" i="1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3Ι_51">
            <a:extLst>
              <a:ext uri="{FF2B5EF4-FFF2-40B4-BE49-F238E27FC236}">
                <a16:creationId xmlns:a16="http://schemas.microsoft.com/office/drawing/2014/main" id="{38DC5891-918E-4EB7-8DE2-C3BABD5C9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0127FC-2587-4F33-82BF-8C9A33BAD258}"/>
              </a:ext>
            </a:extLst>
          </p:cNvPr>
          <p:cNvSpPr/>
          <p:nvPr/>
        </p:nvSpPr>
        <p:spPr>
          <a:xfrm>
            <a:off x="3962400" y="228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785" marR="220979" algn="ctr">
              <a:lnSpc>
                <a:spcPct val="100000"/>
              </a:lnSpc>
              <a:spcBef>
                <a:spcPts val="409"/>
              </a:spcBef>
              <a:buClr>
                <a:srgbClr val="0AD0D9"/>
              </a:buClr>
              <a:buSzPct val="94117"/>
              <a:tabLst>
                <a:tab pos="330835" algn="l"/>
                <a:tab pos="331470" algn="l"/>
              </a:tabLst>
            </a:pPr>
            <a:r>
              <a:rPr lang="el-GR" sz="2400" b="1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Μετά </a:t>
            </a:r>
            <a:r>
              <a:rPr lang="el-GR" sz="2400" b="1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σπουδές </a:t>
            </a:r>
            <a:r>
              <a:rPr lang="el-GR" sz="2400" b="1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</a:t>
            </a:r>
            <a:r>
              <a:rPr lang="el-GR" sz="2400" b="1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έμεινε </a:t>
            </a:r>
            <a:r>
              <a:rPr lang="el-G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</a:t>
            </a:r>
            <a:r>
              <a:rPr lang="el-GR" sz="2400" b="1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δέκα  </a:t>
            </a:r>
            <a:r>
              <a:rPr lang="el-G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χρόνια </a:t>
            </a:r>
            <a:r>
              <a:rPr lang="el-GR" sz="2400" b="1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</a:t>
            </a:r>
            <a:r>
              <a:rPr lang="el-G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Αθήνα</a:t>
            </a:r>
            <a:r>
              <a:rPr lang="el-GR" sz="2400" b="1" spc="-1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1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διδάσκοντας ρητορική.</a:t>
            </a:r>
            <a:endParaRPr 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111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Ναός">
            <a:extLst>
              <a:ext uri="{FF2B5EF4-FFF2-40B4-BE49-F238E27FC236}">
                <a16:creationId xmlns:a16="http://schemas.microsoft.com/office/drawing/2014/main" id="{0315B932-1CE9-4449-835B-DE7424E0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9737"/>
            <a:ext cx="9144000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148885" y="2082701"/>
            <a:ext cx="6571343" cy="1946686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57785" marR="681355" indent="0" algn="ctr">
              <a:lnSpc>
                <a:spcPct val="100000"/>
              </a:lnSpc>
              <a:spcBef>
                <a:spcPts val="409"/>
              </a:spcBef>
              <a:buClr>
                <a:srgbClr val="0AD0D9"/>
              </a:buClr>
              <a:buSzPct val="94117"/>
              <a:buNone/>
              <a:tabLst>
                <a:tab pos="331470" algn="l"/>
              </a:tabLst>
            </a:pPr>
            <a:r>
              <a:rPr sz="2800" b="0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</a:t>
            </a:r>
            <a:r>
              <a:rPr sz="2800" b="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sz="2800" b="0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φλογερά του  </a:t>
            </a:r>
            <a:r>
              <a:rPr sz="2800" b="0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κηρύγματα </a:t>
            </a:r>
            <a:r>
              <a:rPr sz="2800" b="0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έκανε </a:t>
            </a:r>
            <a:r>
              <a:rPr lang="el-GR" sz="2800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πολλούς</a:t>
            </a:r>
            <a:r>
              <a:rPr sz="28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να </a:t>
            </a:r>
            <a:r>
              <a:rPr sz="2800" b="0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πιστέψουν στη </a:t>
            </a:r>
            <a:r>
              <a:rPr sz="2800" b="0" spc="-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0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διδα</a:t>
            </a:r>
            <a:r>
              <a:rPr sz="2800" b="0" spc="-5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</a:t>
            </a:r>
            <a:r>
              <a:rPr sz="2800" b="0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αλία</a:t>
            </a:r>
            <a:r>
              <a:rPr lang="el-GR" sz="2800" b="0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</a:t>
            </a:r>
            <a:r>
              <a:rPr sz="2800" b="0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0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Έτσι τον </a:t>
            </a:r>
            <a:r>
              <a:rPr sz="2800" b="0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ονόμασαν</a:t>
            </a:r>
            <a:r>
              <a:rPr sz="28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0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Θεολόγο.</a:t>
            </a:r>
            <a:endParaRPr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6B604DA-8CB9-4903-8584-6568E1A2450C}"/>
              </a:ext>
            </a:extLst>
          </p:cNvPr>
          <p:cNvSpPr txBox="1">
            <a:spLocks/>
          </p:cNvSpPr>
          <p:nvPr/>
        </p:nvSpPr>
        <p:spPr>
          <a:xfrm>
            <a:off x="353122" y="139601"/>
            <a:ext cx="6571343" cy="567463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3600" b="1" dirty="0"/>
              <a:t>Γρηγοριοσ ο θεολογος</a:t>
            </a:r>
            <a:endParaRPr lang="el-GR" sz="3600" b="1" spc="-25" dirty="0"/>
          </a:p>
        </p:txBody>
      </p:sp>
      <p:pic>
        <p:nvPicPr>
          <p:cNvPr id="12" name="Picture 12" descr="3Ι_62">
            <a:extLst>
              <a:ext uri="{FF2B5EF4-FFF2-40B4-BE49-F238E27FC236}">
                <a16:creationId xmlns:a16="http://schemas.microsoft.com/office/drawing/2014/main" id="{5D3207A3-2F6C-4870-BC2B-36EC9476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161" y="2512664"/>
            <a:ext cx="22748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5">
            <a:extLst>
              <a:ext uri="{FF2B5EF4-FFF2-40B4-BE49-F238E27FC236}">
                <a16:creationId xmlns:a16="http://schemas.microsoft.com/office/drawing/2014/main" id="{457305AF-8A47-427E-A879-CB57BFD084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4726339"/>
            <a:ext cx="2239622" cy="14154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i="1" kern="10" dirty="0"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ποιητικό </a:t>
            </a:r>
          </a:p>
          <a:p>
            <a:pPr algn="ctr"/>
            <a:r>
              <a:rPr lang="el-GR" sz="3600" i="1" kern="10" dirty="0"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ταλέντο</a:t>
            </a:r>
            <a:endParaRPr lang="en-US" sz="3600" i="1" kern="10" dirty="0"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00681-D1FD-4543-87B5-21E18D9BC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44" y="0"/>
            <a:ext cx="9144000" cy="6129454"/>
          </a:xfrm>
          <a:prstGeom prst="rect">
            <a:avLst/>
          </a:prstGeom>
        </p:spPr>
      </p:pic>
      <p:sp>
        <p:nvSpPr>
          <p:cNvPr id="5" name="Oval 22">
            <a:extLst>
              <a:ext uri="{FF2B5EF4-FFF2-40B4-BE49-F238E27FC236}">
                <a16:creationId xmlns:a16="http://schemas.microsoft.com/office/drawing/2014/main" id="{F3408CD4-D984-4EEC-96F6-4463C12BA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094" y="1880510"/>
            <a:ext cx="2303462" cy="3240088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l-GR"/>
          </a:p>
        </p:txBody>
      </p:sp>
      <p:sp>
        <p:nvSpPr>
          <p:cNvPr id="6" name="WordArt 12">
            <a:extLst>
              <a:ext uri="{FF2B5EF4-FFF2-40B4-BE49-F238E27FC236}">
                <a16:creationId xmlns:a16="http://schemas.microsoft.com/office/drawing/2014/main" id="{7FC181E9-8057-4FF7-8A14-F624910A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7039" y="304800"/>
            <a:ext cx="20875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Ιωάννης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WordArt 13">
            <a:extLst>
              <a:ext uri="{FF2B5EF4-FFF2-40B4-BE49-F238E27FC236}">
                <a16:creationId xmlns:a16="http://schemas.microsoft.com/office/drawing/2014/main" id="{A07DABED-2C5A-49F9-9866-1E558A6FB0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1640" y="381000"/>
            <a:ext cx="27352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Χρυσόστομος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WordArt 12">
            <a:extLst>
              <a:ext uri="{FF2B5EF4-FFF2-40B4-BE49-F238E27FC236}">
                <a16:creationId xmlns:a16="http://schemas.microsoft.com/office/drawing/2014/main" id="{6ED3922B-0472-43E7-A7FF-4E96FE7F6A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138" y="1197827"/>
            <a:ext cx="8335961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2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Γεννήθηκε στην Αντιόχεια της Συρίας </a:t>
            </a:r>
          </a:p>
          <a:p>
            <a:pPr algn="ctr"/>
            <a:r>
              <a:rPr lang="el-G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το 349 μ.Χ.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DFA4C0-09F4-4AFB-BCC1-9F0B3BCFD945}"/>
              </a:ext>
            </a:extLst>
          </p:cNvPr>
          <p:cNvSpPr/>
          <p:nvPr/>
        </p:nvSpPr>
        <p:spPr>
          <a:xfrm>
            <a:off x="143496" y="3227253"/>
            <a:ext cx="4572000" cy="3147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785" marR="5080" algn="ctr">
              <a:lnSpc>
                <a:spcPts val="1920"/>
              </a:lnSpc>
              <a:spcBef>
                <a:spcPts val="480"/>
              </a:spcBef>
              <a:buClr>
                <a:srgbClr val="0AD0D9"/>
              </a:buClr>
              <a:buSzPct val="95000"/>
              <a:tabLst>
                <a:tab pos="330835" algn="l"/>
                <a:tab pos="331470" algn="l"/>
              </a:tabLst>
            </a:pP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Έγραψε </a:t>
            </a:r>
            <a:r>
              <a:rPr lang="el-GR" sz="24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πολλά </a:t>
            </a: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βιβλία </a:t>
            </a:r>
            <a:r>
              <a:rPr lang="el-GR" sz="2400" b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καθώς  </a:t>
            </a:r>
            <a:r>
              <a:rPr lang="el-GR" sz="2400" b="1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l-GR" sz="2400" b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</a:t>
            </a:r>
            <a:r>
              <a:rPr lang="el-GR" sz="2400" b="1" i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Κυριακάτικη λειτουργία  </a:t>
            </a:r>
            <a:r>
              <a:rPr lang="el-GR" sz="2400" b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</a:t>
            </a: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εκκλησίας</a:t>
            </a:r>
            <a:r>
              <a:rPr lang="el-GR" sz="2400" b="1" spc="-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μας.</a:t>
            </a:r>
          </a:p>
          <a:p>
            <a:pPr marL="57785" marR="5080">
              <a:lnSpc>
                <a:spcPts val="1920"/>
              </a:lnSpc>
              <a:spcBef>
                <a:spcPts val="480"/>
              </a:spcBef>
              <a:buClr>
                <a:srgbClr val="0AD0D9"/>
              </a:buClr>
              <a:buSzPct val="95000"/>
              <a:tabLst>
                <a:tab pos="330835" algn="l"/>
                <a:tab pos="331470" algn="l"/>
              </a:tabLst>
            </a:pPr>
            <a:endParaRPr lang="el-GR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0835" marR="66675">
              <a:lnSpc>
                <a:spcPct val="80000"/>
              </a:lnSpc>
              <a:spcBef>
                <a:spcPts val="20"/>
              </a:spcBef>
            </a:pPr>
            <a:r>
              <a:rPr lang="el-GR" sz="2400" b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Ο κόσμος </a:t>
            </a: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έλεγε </a:t>
            </a:r>
            <a:r>
              <a:rPr lang="el-GR" sz="2400" b="1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χαρακτηριστικά  ότι </a:t>
            </a:r>
            <a:r>
              <a:rPr lang="el-GR" sz="2400" b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</a:t>
            </a:r>
            <a:r>
              <a:rPr lang="el-GR" sz="2400" b="1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b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στόμα </a:t>
            </a:r>
            <a:r>
              <a:rPr lang="el-GR" sz="2400" b="1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</a:t>
            </a:r>
            <a:r>
              <a:rPr lang="el-GR" sz="2400" b="1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«έρεε</a:t>
            </a:r>
            <a:endParaRPr lang="el-G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0835" marR="69850" algn="ctr">
              <a:lnSpc>
                <a:spcPct val="80000"/>
              </a:lnSpc>
            </a:pP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χρυσός» </a:t>
            </a:r>
            <a:r>
              <a:rPr lang="el-GR" sz="2400" b="1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έτσι </a:t>
            </a:r>
            <a:r>
              <a:rPr lang="el-GR" sz="2400" b="1" spc="-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ονομάστηκε  Χρυσόστομος.</a:t>
            </a:r>
            <a:endParaRPr lang="el-G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4" descr="Βιβλία">
            <a:extLst>
              <a:ext uri="{FF2B5EF4-FFF2-40B4-BE49-F238E27FC236}">
                <a16:creationId xmlns:a16="http://schemas.microsoft.com/office/drawing/2014/main" id="{3ABF6808-077B-49CF-A42B-88E22B57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8785">
            <a:off x="4521826" y="5070937"/>
            <a:ext cx="2123242" cy="1437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96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1A43-C149-478E-9021-F7F25E1F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F5BC5-1FFA-4514-BCAA-91397125F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11">
            <a:extLst>
              <a:ext uri="{FF2B5EF4-FFF2-40B4-BE49-F238E27FC236}">
                <a16:creationId xmlns:a16="http://schemas.microsoft.com/office/drawing/2014/main" id="{D29A94BA-D8F3-4D89-B72E-5AD25028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59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4">
            <a:extLst>
              <a:ext uri="{FF2B5EF4-FFF2-40B4-BE49-F238E27FC236}">
                <a16:creationId xmlns:a16="http://schemas.microsoft.com/office/drawing/2014/main" id="{84541E0E-B613-430E-B1C8-DA183A45DD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3716338"/>
            <a:ext cx="1247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31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Έτρεφε</a:t>
            </a:r>
            <a:endParaRPr lang="en-US" sz="3600" kern="10" dirty="0">
              <a:ln w="3175">
                <a:solidFill>
                  <a:srgbClr val="0033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WordArt 15">
            <a:extLst>
              <a:ext uri="{FF2B5EF4-FFF2-40B4-BE49-F238E27FC236}">
                <a16:creationId xmlns:a16="http://schemas.microsoft.com/office/drawing/2014/main" id="{F9D3F39C-8FC6-470E-99B7-5D70835567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56325" y="4581525"/>
            <a:ext cx="2428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7000 ορφανά</a:t>
            </a:r>
            <a:endParaRPr lang="en-US" sz="3600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WordArt 16">
            <a:extLst>
              <a:ext uri="{FF2B5EF4-FFF2-40B4-BE49-F238E27FC236}">
                <a16:creationId xmlns:a16="http://schemas.microsoft.com/office/drawing/2014/main" id="{91F1FBA2-A85A-49F8-8A2C-5937C5725A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4388" y="5373688"/>
            <a:ext cx="1743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317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και χήρες</a:t>
            </a:r>
            <a:endParaRPr lang="en-US" sz="3600" kern="10" dirty="0">
              <a:ln w="3175">
                <a:solidFill>
                  <a:srgbClr val="CC33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660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291</Words>
  <Application>Microsoft Office PowerPoint</Application>
  <PresentationFormat>On-screen Show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Bookman Old Style</vt:lpstr>
      <vt:lpstr>Calibri</vt:lpstr>
      <vt:lpstr>Gill Sans MT</vt:lpstr>
      <vt:lpstr>Impact</vt:lpstr>
      <vt:lpstr>MgAvantG UC Pol</vt:lpstr>
      <vt:lpstr>Microsoft Sans Serif</vt:lpstr>
      <vt:lpstr>Tahoma</vt:lpstr>
      <vt:lpstr>Times New Roman</vt:lpstr>
      <vt:lpstr>Times New Roman Greek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Σοφα λογια των τριων ιεραρχων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Μαρία Χριστοδούλου</dc:creator>
  <cp:lastModifiedBy>Μαρία Χριστοδούλου</cp:lastModifiedBy>
  <cp:revision>21</cp:revision>
  <dcterms:created xsi:type="dcterms:W3CDTF">2021-01-30T11:51:41Z</dcterms:created>
  <dcterms:modified xsi:type="dcterms:W3CDTF">2021-01-30T15:09:15Z</dcterms:modified>
</cp:coreProperties>
</file>