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62" r:id="rId4"/>
    <p:sldId id="263" r:id="rId5"/>
    <p:sldId id="258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tIwBz0nM606//r5bS4H+Xg==" hashData="YcJ+jExlq4vjtCmIiJw/VE8oMb4Kr/u+hDG47WUuL6pPvWbHLnsiYoV41OYd+4swxcNfdYwUSCRXPgExUqW6OA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0E756-F600-4306-A54E-095A3883F878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2931126-6B63-434A-81EC-81AD87958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216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0E756-F600-4306-A54E-095A3883F878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2931126-6B63-434A-81EC-81AD87958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38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0E756-F600-4306-A54E-095A3883F878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2931126-6B63-434A-81EC-81AD8795822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24564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0E756-F600-4306-A54E-095A3883F878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931126-6B63-434A-81EC-81AD87958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8818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0E756-F600-4306-A54E-095A3883F878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931126-6B63-434A-81EC-81AD8795822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8286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0E756-F600-4306-A54E-095A3883F878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931126-6B63-434A-81EC-81AD87958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9706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0E756-F600-4306-A54E-095A3883F878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1126-6B63-434A-81EC-81AD87958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941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0E756-F600-4306-A54E-095A3883F878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1126-6B63-434A-81EC-81AD87958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272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0E756-F600-4306-A54E-095A3883F878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1126-6B63-434A-81EC-81AD87958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116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0E756-F600-4306-A54E-095A3883F878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2931126-6B63-434A-81EC-81AD87958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437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0E756-F600-4306-A54E-095A3883F878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2931126-6B63-434A-81EC-81AD87958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82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0E756-F600-4306-A54E-095A3883F878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2931126-6B63-434A-81EC-81AD87958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833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0E756-F600-4306-A54E-095A3883F878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1126-6B63-434A-81EC-81AD87958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629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0E756-F600-4306-A54E-095A3883F878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1126-6B63-434A-81EC-81AD87958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5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0E756-F600-4306-A54E-095A3883F878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1126-6B63-434A-81EC-81AD87958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662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0E756-F600-4306-A54E-095A3883F878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931126-6B63-434A-81EC-81AD87958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586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0E756-F600-4306-A54E-095A3883F878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2931126-6B63-434A-81EC-81AD879582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03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54261-AD19-4EB1-B95C-C1CC8C86A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6368" y="131509"/>
            <a:ext cx="10462197" cy="817415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800" b="1" dirty="0">
                <a:solidFill>
                  <a:srgbClr val="FF0000"/>
                </a:solidFill>
                <a:latin typeface="Maria avraam"/>
              </a:rPr>
              <a:t>Λύστε το σταυρόλεξο και φτιάξτε ιστορία</a:t>
            </a:r>
            <a:endParaRPr lang="en-US" sz="4800" b="1" dirty="0">
              <a:solidFill>
                <a:srgbClr val="FF0000"/>
              </a:solidFill>
              <a:latin typeface="Lucida Handwriting" panose="03010101010101010101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AF71B2-2638-4563-B753-C0E885796460}"/>
              </a:ext>
            </a:extLst>
          </p:cNvPr>
          <p:cNvSpPr txBox="1"/>
          <p:nvPr/>
        </p:nvSpPr>
        <p:spPr>
          <a:xfrm>
            <a:off x="1432179" y="840749"/>
            <a:ext cx="109563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Γεια σας φίλοι μου! Με λένε Αλέξανδρο και το αγαπημένο</a:t>
            </a:r>
            <a:r>
              <a:rPr lang="en-US" sz="24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sz="24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μου παιχνίδι είναι μαντέψτε… η μπάλα! Λατρεύω το ποδόσφαιρο. Εσάς ποιο είναι το αγαπημένο σας παιχνίδι</a:t>
            </a:r>
            <a:r>
              <a:rPr lang="en-US" sz="24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r>
              <a:rPr lang="el-GR" sz="24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endParaRPr lang="en-US" sz="2400" dirty="0">
              <a:solidFill>
                <a:srgbClr val="00B0F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4CA301-1A48-4B5A-8162-74D664EE887B}"/>
              </a:ext>
            </a:extLst>
          </p:cNvPr>
          <p:cNvSpPr txBox="1"/>
          <p:nvPr/>
        </p:nvSpPr>
        <p:spPr>
          <a:xfrm>
            <a:off x="7928840" y="4992450"/>
            <a:ext cx="2786694" cy="1107996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6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μπάλα</a:t>
            </a:r>
            <a:endParaRPr lang="en-US" sz="66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CE4EEEF1-78D2-4BA1-AB6D-6BAFE8F3FE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316" y="6429375"/>
            <a:ext cx="2371725" cy="4286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Νηπιαγωγείο Λατσιών Δ (ΜΧ)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4" descr="Sport Gaelic Football Football Player Clip Art - Boy Playing ...">
            <a:extLst>
              <a:ext uri="{FF2B5EF4-FFF2-40B4-BE49-F238E27FC236}">
                <a16:creationId xmlns:a16="http://schemas.microsoft.com/office/drawing/2014/main" id="{9F714CCD-3434-4DB3-B774-A87C7565483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681061" y="2331709"/>
            <a:ext cx="2915479" cy="3599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Football Clip Art at Clker.com - vector clip art online, royalty ...">
            <a:extLst>
              <a:ext uri="{FF2B5EF4-FFF2-40B4-BE49-F238E27FC236}">
                <a16:creationId xmlns:a16="http://schemas.microsoft.com/office/drawing/2014/main" id="{024743A6-DC1F-45F3-BD71-1E82A10C68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20577" y="4409471"/>
            <a:ext cx="1874886" cy="1932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B655A968-FA32-4216-A7BD-F4E7DE8241CE}"/>
              </a:ext>
            </a:extLst>
          </p:cNvPr>
          <p:cNvSpPr txBox="1"/>
          <p:nvPr/>
        </p:nvSpPr>
        <p:spPr>
          <a:xfrm>
            <a:off x="4753975" y="2263505"/>
            <a:ext cx="107253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Ελάτε να παίξουμε με τη μπάλα. ΟΧΙ όμως</a:t>
            </a:r>
          </a:p>
          <a:p>
            <a:r>
              <a:rPr lang="el-G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ποδόσφαιρο. Θα πάρετε τη μπάλα…τη λέξη </a:t>
            </a:r>
          </a:p>
          <a:p>
            <a:r>
              <a:rPr lang="el-G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μπάλα εννοώ στο σταυρόλεξο. Θα λύσετε το</a:t>
            </a:r>
          </a:p>
          <a:p>
            <a:r>
              <a:rPr lang="el-G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σταυρόλεξο αν απαντήσετε όλες τις ερωτήσεις </a:t>
            </a:r>
          </a:p>
          <a:p>
            <a:r>
              <a:rPr lang="el-G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που θα σας πω.</a:t>
            </a:r>
          </a:p>
          <a:p>
            <a:endParaRPr lang="el-GR" sz="2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846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D15EB8A8-F8E5-4FAC-BDA3-ED9CE6D41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6368" y="131509"/>
            <a:ext cx="10462197" cy="817415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800" b="1" dirty="0">
                <a:solidFill>
                  <a:srgbClr val="FF0000"/>
                </a:solidFill>
                <a:latin typeface="Maria avraam"/>
              </a:rPr>
              <a:t>Λύστε το σταυρόλεξο και φτιάξτε ιστορία</a:t>
            </a:r>
            <a:endParaRPr lang="en-US" sz="4800" b="1" dirty="0">
              <a:solidFill>
                <a:srgbClr val="FF0000"/>
              </a:solidFill>
              <a:latin typeface="Lucida Handwriting" panose="03010101010101010101" pitchFamily="66" charset="0"/>
            </a:endParaRPr>
          </a:p>
        </p:txBody>
      </p:sp>
      <p:graphicFrame>
        <p:nvGraphicFramePr>
          <p:cNvPr id="32" name="Table 4">
            <a:extLst>
              <a:ext uri="{FF2B5EF4-FFF2-40B4-BE49-F238E27FC236}">
                <a16:creationId xmlns:a16="http://schemas.microsoft.com/office/drawing/2014/main" id="{FE4E2040-B2C1-477D-A706-28A3823F8B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922177"/>
              </p:ext>
            </p:extLst>
          </p:nvPr>
        </p:nvGraphicFramePr>
        <p:xfrm>
          <a:off x="496744" y="3146039"/>
          <a:ext cx="8209278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2754">
                  <a:extLst>
                    <a:ext uri="{9D8B030D-6E8A-4147-A177-3AD203B41FA5}">
                      <a16:colId xmlns:a16="http://schemas.microsoft.com/office/drawing/2014/main" val="2415404370"/>
                    </a:ext>
                  </a:extLst>
                </a:gridCol>
                <a:gridCol w="1172754">
                  <a:extLst>
                    <a:ext uri="{9D8B030D-6E8A-4147-A177-3AD203B41FA5}">
                      <a16:colId xmlns:a16="http://schemas.microsoft.com/office/drawing/2014/main" val="922956867"/>
                    </a:ext>
                  </a:extLst>
                </a:gridCol>
                <a:gridCol w="1172754">
                  <a:extLst>
                    <a:ext uri="{9D8B030D-6E8A-4147-A177-3AD203B41FA5}">
                      <a16:colId xmlns:a16="http://schemas.microsoft.com/office/drawing/2014/main" val="3563228610"/>
                    </a:ext>
                  </a:extLst>
                </a:gridCol>
                <a:gridCol w="1172754">
                  <a:extLst>
                    <a:ext uri="{9D8B030D-6E8A-4147-A177-3AD203B41FA5}">
                      <a16:colId xmlns:a16="http://schemas.microsoft.com/office/drawing/2014/main" val="3907027"/>
                    </a:ext>
                  </a:extLst>
                </a:gridCol>
                <a:gridCol w="1172754">
                  <a:extLst>
                    <a:ext uri="{9D8B030D-6E8A-4147-A177-3AD203B41FA5}">
                      <a16:colId xmlns:a16="http://schemas.microsoft.com/office/drawing/2014/main" val="412527472"/>
                    </a:ext>
                  </a:extLst>
                </a:gridCol>
                <a:gridCol w="1172754">
                  <a:extLst>
                    <a:ext uri="{9D8B030D-6E8A-4147-A177-3AD203B41FA5}">
                      <a16:colId xmlns:a16="http://schemas.microsoft.com/office/drawing/2014/main" val="1444165955"/>
                    </a:ext>
                  </a:extLst>
                </a:gridCol>
                <a:gridCol w="1172754">
                  <a:extLst>
                    <a:ext uri="{9D8B030D-6E8A-4147-A177-3AD203B41FA5}">
                      <a16:colId xmlns:a16="http://schemas.microsoft.com/office/drawing/2014/main" val="34915599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40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4000" b="1" dirty="0">
                          <a:solidFill>
                            <a:srgbClr val="FF0000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</a:rPr>
                        <a:t>μ</a:t>
                      </a:r>
                      <a:endParaRPr lang="en-US" sz="4000" b="1" dirty="0">
                        <a:solidFill>
                          <a:srgbClr val="FF0000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kern="1200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584804"/>
                  </a:ext>
                </a:extLst>
              </a:tr>
            </a:tbl>
          </a:graphicData>
        </a:graphic>
      </p:graphicFrame>
      <p:graphicFrame>
        <p:nvGraphicFramePr>
          <p:cNvPr id="33" name="Table 4">
            <a:extLst>
              <a:ext uri="{FF2B5EF4-FFF2-40B4-BE49-F238E27FC236}">
                <a16:creationId xmlns:a16="http://schemas.microsoft.com/office/drawing/2014/main" id="{FA53789E-7E84-437B-A90F-BFECF425ED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641284"/>
              </p:ext>
            </p:extLst>
          </p:nvPr>
        </p:nvGraphicFramePr>
        <p:xfrm>
          <a:off x="496735" y="3847079"/>
          <a:ext cx="8035349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6965">
                  <a:extLst>
                    <a:ext uri="{9D8B030D-6E8A-4147-A177-3AD203B41FA5}">
                      <a16:colId xmlns:a16="http://schemas.microsoft.com/office/drawing/2014/main" val="2415404370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92295686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563228610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3907027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412527472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1444165955"/>
                    </a:ext>
                  </a:extLst>
                </a:gridCol>
                <a:gridCol w="988284">
                  <a:extLst>
                    <a:ext uri="{9D8B030D-6E8A-4147-A177-3AD203B41FA5}">
                      <a16:colId xmlns:a16="http://schemas.microsoft.com/office/drawing/2014/main" val="34915599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40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l-GR" sz="4000" b="1" kern="1200" dirty="0">
                          <a:solidFill>
                            <a:srgbClr val="FF0000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+mn-cs"/>
                        </a:rPr>
                        <a:t>π</a:t>
                      </a:r>
                      <a:endParaRPr lang="en-US" sz="4000" b="1" kern="1200" dirty="0">
                        <a:solidFill>
                          <a:srgbClr val="FF0000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4584804"/>
                  </a:ext>
                </a:extLst>
              </a:tr>
            </a:tbl>
          </a:graphicData>
        </a:graphic>
      </p:graphicFrame>
      <p:graphicFrame>
        <p:nvGraphicFramePr>
          <p:cNvPr id="34" name="Table 4">
            <a:extLst>
              <a:ext uri="{FF2B5EF4-FFF2-40B4-BE49-F238E27FC236}">
                <a16:creationId xmlns:a16="http://schemas.microsoft.com/office/drawing/2014/main" id="{58458F94-5686-418E-ACDC-481CC86B3D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6449551"/>
              </p:ext>
            </p:extLst>
          </p:nvPr>
        </p:nvGraphicFramePr>
        <p:xfrm>
          <a:off x="498532" y="4546346"/>
          <a:ext cx="8209278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2754">
                  <a:extLst>
                    <a:ext uri="{9D8B030D-6E8A-4147-A177-3AD203B41FA5}">
                      <a16:colId xmlns:a16="http://schemas.microsoft.com/office/drawing/2014/main" val="2415404370"/>
                    </a:ext>
                  </a:extLst>
                </a:gridCol>
                <a:gridCol w="1172754">
                  <a:extLst>
                    <a:ext uri="{9D8B030D-6E8A-4147-A177-3AD203B41FA5}">
                      <a16:colId xmlns:a16="http://schemas.microsoft.com/office/drawing/2014/main" val="922956867"/>
                    </a:ext>
                  </a:extLst>
                </a:gridCol>
                <a:gridCol w="1172754">
                  <a:extLst>
                    <a:ext uri="{9D8B030D-6E8A-4147-A177-3AD203B41FA5}">
                      <a16:colId xmlns:a16="http://schemas.microsoft.com/office/drawing/2014/main" val="3563228610"/>
                    </a:ext>
                  </a:extLst>
                </a:gridCol>
                <a:gridCol w="1172754">
                  <a:extLst>
                    <a:ext uri="{9D8B030D-6E8A-4147-A177-3AD203B41FA5}">
                      <a16:colId xmlns:a16="http://schemas.microsoft.com/office/drawing/2014/main" val="3907027"/>
                    </a:ext>
                  </a:extLst>
                </a:gridCol>
                <a:gridCol w="1172754">
                  <a:extLst>
                    <a:ext uri="{9D8B030D-6E8A-4147-A177-3AD203B41FA5}">
                      <a16:colId xmlns:a16="http://schemas.microsoft.com/office/drawing/2014/main" val="412527472"/>
                    </a:ext>
                  </a:extLst>
                </a:gridCol>
                <a:gridCol w="1172754">
                  <a:extLst>
                    <a:ext uri="{9D8B030D-6E8A-4147-A177-3AD203B41FA5}">
                      <a16:colId xmlns:a16="http://schemas.microsoft.com/office/drawing/2014/main" val="1444165955"/>
                    </a:ext>
                  </a:extLst>
                </a:gridCol>
                <a:gridCol w="1172754">
                  <a:extLst>
                    <a:ext uri="{9D8B030D-6E8A-4147-A177-3AD203B41FA5}">
                      <a16:colId xmlns:a16="http://schemas.microsoft.com/office/drawing/2014/main" val="34915599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40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l-GR" sz="4000" b="1" kern="1200" dirty="0">
                          <a:solidFill>
                            <a:srgbClr val="FF0000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+mn-cs"/>
                        </a:rPr>
                        <a:t>ά</a:t>
                      </a:r>
                      <a:endParaRPr lang="en-US" sz="4000" b="1" kern="1200" dirty="0">
                        <a:solidFill>
                          <a:srgbClr val="FF0000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584804"/>
                  </a:ext>
                </a:extLst>
              </a:tr>
            </a:tbl>
          </a:graphicData>
        </a:graphic>
      </p:graphicFrame>
      <p:graphicFrame>
        <p:nvGraphicFramePr>
          <p:cNvPr id="35" name="Table 4">
            <a:extLst>
              <a:ext uri="{FF2B5EF4-FFF2-40B4-BE49-F238E27FC236}">
                <a16:creationId xmlns:a16="http://schemas.microsoft.com/office/drawing/2014/main" id="{61170A54-F8B4-4AE8-95BA-7D70A1B054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025543"/>
              </p:ext>
            </p:extLst>
          </p:nvPr>
        </p:nvGraphicFramePr>
        <p:xfrm>
          <a:off x="498532" y="5247386"/>
          <a:ext cx="8209278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2754">
                  <a:extLst>
                    <a:ext uri="{9D8B030D-6E8A-4147-A177-3AD203B41FA5}">
                      <a16:colId xmlns:a16="http://schemas.microsoft.com/office/drawing/2014/main" val="2415404370"/>
                    </a:ext>
                  </a:extLst>
                </a:gridCol>
                <a:gridCol w="1172754">
                  <a:extLst>
                    <a:ext uri="{9D8B030D-6E8A-4147-A177-3AD203B41FA5}">
                      <a16:colId xmlns:a16="http://schemas.microsoft.com/office/drawing/2014/main" val="922956867"/>
                    </a:ext>
                  </a:extLst>
                </a:gridCol>
                <a:gridCol w="1172754">
                  <a:extLst>
                    <a:ext uri="{9D8B030D-6E8A-4147-A177-3AD203B41FA5}">
                      <a16:colId xmlns:a16="http://schemas.microsoft.com/office/drawing/2014/main" val="3563228610"/>
                    </a:ext>
                  </a:extLst>
                </a:gridCol>
                <a:gridCol w="1172754">
                  <a:extLst>
                    <a:ext uri="{9D8B030D-6E8A-4147-A177-3AD203B41FA5}">
                      <a16:colId xmlns:a16="http://schemas.microsoft.com/office/drawing/2014/main" val="3907027"/>
                    </a:ext>
                  </a:extLst>
                </a:gridCol>
                <a:gridCol w="1172754">
                  <a:extLst>
                    <a:ext uri="{9D8B030D-6E8A-4147-A177-3AD203B41FA5}">
                      <a16:colId xmlns:a16="http://schemas.microsoft.com/office/drawing/2014/main" val="412527472"/>
                    </a:ext>
                  </a:extLst>
                </a:gridCol>
                <a:gridCol w="1172754">
                  <a:extLst>
                    <a:ext uri="{9D8B030D-6E8A-4147-A177-3AD203B41FA5}">
                      <a16:colId xmlns:a16="http://schemas.microsoft.com/office/drawing/2014/main" val="1444165955"/>
                    </a:ext>
                  </a:extLst>
                </a:gridCol>
                <a:gridCol w="1172754">
                  <a:extLst>
                    <a:ext uri="{9D8B030D-6E8A-4147-A177-3AD203B41FA5}">
                      <a16:colId xmlns:a16="http://schemas.microsoft.com/office/drawing/2014/main" val="34915599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40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l-GR" sz="4000" b="1" kern="1200" dirty="0">
                          <a:solidFill>
                            <a:srgbClr val="FF0000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+mn-cs"/>
                        </a:rPr>
                        <a:t>λ</a:t>
                      </a:r>
                      <a:endParaRPr lang="en-US" sz="4000" b="1" kern="1200" dirty="0">
                        <a:solidFill>
                          <a:srgbClr val="FF0000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584804"/>
                  </a:ext>
                </a:extLst>
              </a:tr>
            </a:tbl>
          </a:graphicData>
        </a:graphic>
      </p:graphicFrame>
      <p:graphicFrame>
        <p:nvGraphicFramePr>
          <p:cNvPr id="36" name="Table 4">
            <a:extLst>
              <a:ext uri="{FF2B5EF4-FFF2-40B4-BE49-F238E27FC236}">
                <a16:creationId xmlns:a16="http://schemas.microsoft.com/office/drawing/2014/main" id="{1D4D9087-40E9-4CA8-A652-277682046D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589053"/>
              </p:ext>
            </p:extLst>
          </p:nvPr>
        </p:nvGraphicFramePr>
        <p:xfrm>
          <a:off x="496744" y="5946653"/>
          <a:ext cx="8209278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2754">
                  <a:extLst>
                    <a:ext uri="{9D8B030D-6E8A-4147-A177-3AD203B41FA5}">
                      <a16:colId xmlns:a16="http://schemas.microsoft.com/office/drawing/2014/main" val="2415404370"/>
                    </a:ext>
                  </a:extLst>
                </a:gridCol>
                <a:gridCol w="1172754">
                  <a:extLst>
                    <a:ext uri="{9D8B030D-6E8A-4147-A177-3AD203B41FA5}">
                      <a16:colId xmlns:a16="http://schemas.microsoft.com/office/drawing/2014/main" val="922956867"/>
                    </a:ext>
                  </a:extLst>
                </a:gridCol>
                <a:gridCol w="1172754">
                  <a:extLst>
                    <a:ext uri="{9D8B030D-6E8A-4147-A177-3AD203B41FA5}">
                      <a16:colId xmlns:a16="http://schemas.microsoft.com/office/drawing/2014/main" val="3563228610"/>
                    </a:ext>
                  </a:extLst>
                </a:gridCol>
                <a:gridCol w="1172754">
                  <a:extLst>
                    <a:ext uri="{9D8B030D-6E8A-4147-A177-3AD203B41FA5}">
                      <a16:colId xmlns:a16="http://schemas.microsoft.com/office/drawing/2014/main" val="3907027"/>
                    </a:ext>
                  </a:extLst>
                </a:gridCol>
                <a:gridCol w="1172754">
                  <a:extLst>
                    <a:ext uri="{9D8B030D-6E8A-4147-A177-3AD203B41FA5}">
                      <a16:colId xmlns:a16="http://schemas.microsoft.com/office/drawing/2014/main" val="412527472"/>
                    </a:ext>
                  </a:extLst>
                </a:gridCol>
                <a:gridCol w="1172754">
                  <a:extLst>
                    <a:ext uri="{9D8B030D-6E8A-4147-A177-3AD203B41FA5}">
                      <a16:colId xmlns:a16="http://schemas.microsoft.com/office/drawing/2014/main" val="1444165955"/>
                    </a:ext>
                  </a:extLst>
                </a:gridCol>
                <a:gridCol w="1172754">
                  <a:extLst>
                    <a:ext uri="{9D8B030D-6E8A-4147-A177-3AD203B41FA5}">
                      <a16:colId xmlns:a16="http://schemas.microsoft.com/office/drawing/2014/main" val="34915599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40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l-GR" sz="4000" b="1" kern="1200" dirty="0">
                          <a:solidFill>
                            <a:srgbClr val="FF0000"/>
                          </a:solidFill>
                          <a:latin typeface="Batang" panose="02030600000101010101" pitchFamily="18" charset="-127"/>
                          <a:ea typeface="Batang" panose="02030600000101010101" pitchFamily="18" charset="-127"/>
                          <a:cs typeface="+mn-cs"/>
                        </a:rPr>
                        <a:t>α</a:t>
                      </a:r>
                      <a:endParaRPr lang="en-US" sz="4000" b="1" kern="1200" dirty="0">
                        <a:solidFill>
                          <a:srgbClr val="FF0000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584804"/>
                  </a:ext>
                </a:extLst>
              </a:tr>
            </a:tbl>
          </a:graphicData>
        </a:graphic>
      </p:graphicFrame>
      <p:graphicFrame>
        <p:nvGraphicFramePr>
          <p:cNvPr id="37" name="Table 4">
            <a:extLst>
              <a:ext uri="{FF2B5EF4-FFF2-40B4-BE49-F238E27FC236}">
                <a16:creationId xmlns:a16="http://schemas.microsoft.com/office/drawing/2014/main" id="{237130B0-39DD-487A-8CCB-F72A4A0F23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742191"/>
              </p:ext>
            </p:extLst>
          </p:nvPr>
        </p:nvGraphicFramePr>
        <p:xfrm>
          <a:off x="8532082" y="3135565"/>
          <a:ext cx="3518262" cy="3520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2754">
                  <a:extLst>
                    <a:ext uri="{9D8B030D-6E8A-4147-A177-3AD203B41FA5}">
                      <a16:colId xmlns:a16="http://schemas.microsoft.com/office/drawing/2014/main" val="2415404370"/>
                    </a:ext>
                  </a:extLst>
                </a:gridCol>
                <a:gridCol w="1172754">
                  <a:extLst>
                    <a:ext uri="{9D8B030D-6E8A-4147-A177-3AD203B41FA5}">
                      <a16:colId xmlns:a16="http://schemas.microsoft.com/office/drawing/2014/main" val="922956867"/>
                    </a:ext>
                  </a:extLst>
                </a:gridCol>
                <a:gridCol w="1172754">
                  <a:extLst>
                    <a:ext uri="{9D8B030D-6E8A-4147-A177-3AD203B41FA5}">
                      <a16:colId xmlns:a16="http://schemas.microsoft.com/office/drawing/2014/main" val="3563228610"/>
                    </a:ext>
                  </a:extLst>
                </a:gridCol>
              </a:tblGrid>
              <a:tr h="704019">
                <a:tc>
                  <a:txBody>
                    <a:bodyPr/>
                    <a:lstStyle/>
                    <a:p>
                      <a:pPr algn="ctr"/>
                      <a:endParaRPr lang="en-US" sz="40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584804"/>
                  </a:ext>
                </a:extLst>
              </a:tr>
              <a:tr h="704019">
                <a:tc>
                  <a:txBody>
                    <a:bodyPr/>
                    <a:lstStyle/>
                    <a:p>
                      <a:pPr algn="ctr"/>
                      <a:endParaRPr lang="en-US" sz="40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334923"/>
                  </a:ext>
                </a:extLst>
              </a:tr>
              <a:tr h="704019">
                <a:tc>
                  <a:txBody>
                    <a:bodyPr/>
                    <a:lstStyle/>
                    <a:p>
                      <a:pPr algn="ctr"/>
                      <a:endParaRPr lang="en-US" sz="40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225798"/>
                  </a:ext>
                </a:extLst>
              </a:tr>
              <a:tr h="704019">
                <a:tc>
                  <a:txBody>
                    <a:bodyPr/>
                    <a:lstStyle/>
                    <a:p>
                      <a:pPr algn="ctr"/>
                      <a:endParaRPr lang="en-US" sz="40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771796"/>
                  </a:ext>
                </a:extLst>
              </a:tr>
              <a:tr h="704019">
                <a:tc>
                  <a:txBody>
                    <a:bodyPr/>
                    <a:lstStyle/>
                    <a:p>
                      <a:pPr algn="ctr"/>
                      <a:endParaRPr lang="en-US" sz="40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dirty="0">
                        <a:solidFill>
                          <a:schemeClr val="tx1"/>
                        </a:solidFill>
                        <a:latin typeface="Batang" panose="02030600000101010101" pitchFamily="18" charset="-127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635475"/>
                  </a:ext>
                </a:extLst>
              </a:tr>
            </a:tbl>
          </a:graphicData>
        </a:graphic>
      </p:graphicFrame>
      <p:pic>
        <p:nvPicPr>
          <p:cNvPr id="38" name="Picture 6" descr="Football Clip Art at Clker.com - vector clip art online, royalty ...">
            <a:extLst>
              <a:ext uri="{FF2B5EF4-FFF2-40B4-BE49-F238E27FC236}">
                <a16:creationId xmlns:a16="http://schemas.microsoft.com/office/drawing/2014/main" id="{694FF5DE-0A05-4F30-9DB4-5F5413566F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35181" y="2313752"/>
            <a:ext cx="713335" cy="735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A0DCF07F-4EB8-4029-B9AA-39840A287B08}"/>
              </a:ext>
            </a:extLst>
          </p:cNvPr>
          <p:cNvSpPr txBox="1"/>
          <p:nvPr/>
        </p:nvSpPr>
        <p:spPr>
          <a:xfrm>
            <a:off x="1519922" y="1113678"/>
            <a:ext cx="10595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Ας αρχίσουμε!!! Βλέπετε τη λέξη μπάλα στο σταυρόλεξο</a:t>
            </a:r>
            <a:r>
              <a:rPr lang="en-US" sz="20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r>
              <a:rPr lang="el-GR" sz="20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Θα το λύσετε αν απαντήσετε στις </a:t>
            </a:r>
            <a:r>
              <a:rPr lang="el-GR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el-GR" sz="20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ερωτήσεις πιο κάτω. Μπορείτε να αντιγράψετε τις απαντήσεις μόνοι σας στα άδεια κουτάκια ή να σας βοηθήσουν οι γονείς σας. </a:t>
            </a:r>
            <a:endParaRPr lang="en-US" sz="20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C3CD444-F46A-4BA6-978B-84AA8FD053A4}"/>
              </a:ext>
            </a:extLst>
          </p:cNvPr>
          <p:cNvSpPr txBox="1"/>
          <p:nvPr/>
        </p:nvSpPr>
        <p:spPr>
          <a:xfrm>
            <a:off x="193638" y="3324113"/>
            <a:ext cx="303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>
                <a:solidFill>
                  <a:srgbClr val="FF0000"/>
                </a:solidFill>
              </a:rPr>
              <a:t>1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9CEEB6C-9C33-47D3-8009-C13145B63ACC}"/>
              </a:ext>
            </a:extLst>
          </p:cNvPr>
          <p:cNvSpPr txBox="1"/>
          <p:nvPr/>
        </p:nvSpPr>
        <p:spPr>
          <a:xfrm>
            <a:off x="184668" y="3971369"/>
            <a:ext cx="303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>
                <a:solidFill>
                  <a:srgbClr val="FF0000"/>
                </a:solidFill>
              </a:rPr>
              <a:t>2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B43E404-5659-4ED0-9E39-2EDDDC35D2E2}"/>
              </a:ext>
            </a:extLst>
          </p:cNvPr>
          <p:cNvSpPr txBox="1"/>
          <p:nvPr/>
        </p:nvSpPr>
        <p:spPr>
          <a:xfrm>
            <a:off x="186458" y="4672417"/>
            <a:ext cx="303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>
                <a:solidFill>
                  <a:srgbClr val="FF0000"/>
                </a:solidFill>
              </a:rPr>
              <a:t>3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5750969-DBC5-40A1-A4E6-1110D4A3868C}"/>
              </a:ext>
            </a:extLst>
          </p:cNvPr>
          <p:cNvSpPr txBox="1"/>
          <p:nvPr/>
        </p:nvSpPr>
        <p:spPr>
          <a:xfrm>
            <a:off x="199006" y="5341195"/>
            <a:ext cx="303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>
                <a:solidFill>
                  <a:srgbClr val="FF0000"/>
                </a:solidFill>
              </a:rPr>
              <a:t>4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5B7F11F-2589-4081-961F-18BDB837B786}"/>
              </a:ext>
            </a:extLst>
          </p:cNvPr>
          <p:cNvSpPr txBox="1"/>
          <p:nvPr/>
        </p:nvSpPr>
        <p:spPr>
          <a:xfrm>
            <a:off x="168524" y="6106784"/>
            <a:ext cx="303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>
                <a:solidFill>
                  <a:srgbClr val="FF0000"/>
                </a:solidFill>
              </a:rPr>
              <a:t>5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813B2C1-48BC-4ECC-B47C-64F604343287}"/>
              </a:ext>
            </a:extLst>
          </p:cNvPr>
          <p:cNvSpPr txBox="1"/>
          <p:nvPr/>
        </p:nvSpPr>
        <p:spPr>
          <a:xfrm>
            <a:off x="8177079" y="2059166"/>
            <a:ext cx="3269057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1600" dirty="0"/>
              <a:t>Μπορείτε να το εκτυπώσετε και να το συμπληρώσετε ή να το γράψετε στο δικό σας χαρτί!</a:t>
            </a:r>
            <a:endParaRPr lang="en-US" sz="1600" dirty="0"/>
          </a:p>
        </p:txBody>
      </p:sp>
      <p:sp>
        <p:nvSpPr>
          <p:cNvPr id="48" name="Text Box 2">
            <a:extLst>
              <a:ext uri="{FF2B5EF4-FFF2-40B4-BE49-F238E27FC236}">
                <a16:creationId xmlns:a16="http://schemas.microsoft.com/office/drawing/2014/main" id="{03ACFD36-B923-489E-A347-9CF4CBC97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33245"/>
            <a:ext cx="1990164" cy="4286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Νηπιαγωγείο Λατσιών Δ (ΜΧ)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830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D15EB8A8-F8E5-4FAC-BDA3-ED9CE6D41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2206" y="566004"/>
            <a:ext cx="10462197" cy="817415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800" b="1" dirty="0">
                <a:solidFill>
                  <a:srgbClr val="FF0000"/>
                </a:solidFill>
                <a:latin typeface="Maria avraam"/>
              </a:rPr>
              <a:t>Λύστε το σταυρόλεξο και φτιάξτε ιστορία</a:t>
            </a:r>
            <a:endParaRPr lang="en-US" sz="4800" b="1" dirty="0">
              <a:solidFill>
                <a:srgbClr val="FF0000"/>
              </a:solidFill>
              <a:latin typeface="Lucida Handwriting" panose="03010101010101010101" pitchFamily="66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0DCF07F-4EB8-4029-B9AA-39840A287B08}"/>
              </a:ext>
            </a:extLst>
          </p:cNvPr>
          <p:cNvSpPr txBox="1"/>
          <p:nvPr/>
        </p:nvSpPr>
        <p:spPr>
          <a:xfrm>
            <a:off x="666976" y="1794283"/>
            <a:ext cx="1059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Ερωτήσεις</a:t>
            </a:r>
            <a:r>
              <a:rPr lang="en-US" sz="32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C3CD444-F46A-4BA6-978B-84AA8FD053A4}"/>
              </a:ext>
            </a:extLst>
          </p:cNvPr>
          <p:cNvSpPr txBox="1"/>
          <p:nvPr/>
        </p:nvSpPr>
        <p:spPr>
          <a:xfrm flipH="1">
            <a:off x="299054" y="2618781"/>
            <a:ext cx="4240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FF0000"/>
                </a:solidFill>
              </a:rPr>
              <a:t>1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9CEEB6C-9C33-47D3-8009-C13145B63ACC}"/>
              </a:ext>
            </a:extLst>
          </p:cNvPr>
          <p:cNvSpPr txBox="1"/>
          <p:nvPr/>
        </p:nvSpPr>
        <p:spPr>
          <a:xfrm>
            <a:off x="-105785" y="3507099"/>
            <a:ext cx="10309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FF0000"/>
                </a:solidFill>
              </a:rPr>
              <a:t>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B43E404-5659-4ED0-9E39-2EDDDC35D2E2}"/>
              </a:ext>
            </a:extLst>
          </p:cNvPr>
          <p:cNvSpPr txBox="1"/>
          <p:nvPr/>
        </p:nvSpPr>
        <p:spPr>
          <a:xfrm>
            <a:off x="207974" y="4360437"/>
            <a:ext cx="303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FF0000"/>
                </a:solidFill>
              </a:rPr>
              <a:t>3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5750969-DBC5-40A1-A4E6-1110D4A3868C}"/>
              </a:ext>
            </a:extLst>
          </p:cNvPr>
          <p:cNvSpPr txBox="1"/>
          <p:nvPr/>
        </p:nvSpPr>
        <p:spPr>
          <a:xfrm>
            <a:off x="209764" y="5169067"/>
            <a:ext cx="303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FF0000"/>
                </a:solidFill>
              </a:rPr>
              <a:t>4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5B7F11F-2589-4081-961F-18BDB837B786}"/>
              </a:ext>
            </a:extLst>
          </p:cNvPr>
          <p:cNvSpPr txBox="1"/>
          <p:nvPr/>
        </p:nvSpPr>
        <p:spPr>
          <a:xfrm>
            <a:off x="179282" y="6106784"/>
            <a:ext cx="303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FF0000"/>
                </a:solidFill>
              </a:rPr>
              <a:t>5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7EE679-9A52-4C50-B0DC-09E76083FEF0}"/>
              </a:ext>
            </a:extLst>
          </p:cNvPr>
          <p:cNvSpPr txBox="1"/>
          <p:nvPr/>
        </p:nvSpPr>
        <p:spPr>
          <a:xfrm>
            <a:off x="723088" y="2576997"/>
            <a:ext cx="108652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Τι τρώει το βρέφος που δεν έχει δόντια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r>
              <a:rPr lang="el-GR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- - μ -</a:t>
            </a:r>
            <a:endParaRPr lang="en-US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F940FD5-E636-47D2-83C8-6593EA1596F9}"/>
              </a:ext>
            </a:extLst>
          </p:cNvPr>
          <p:cNvSpPr txBox="1"/>
          <p:nvPr/>
        </p:nvSpPr>
        <p:spPr>
          <a:xfrm>
            <a:off x="638819" y="3465315"/>
            <a:ext cx="112076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Τι φοράμε στα πόδια πάνω από τις κάλτσες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r>
              <a:rPr lang="el-GR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- - π - - - - - -</a:t>
            </a:r>
            <a:endParaRPr lang="en-US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1902D13-2BC2-445E-873D-C869ABC05B1D}"/>
              </a:ext>
            </a:extLst>
          </p:cNvPr>
          <p:cNvSpPr txBox="1"/>
          <p:nvPr/>
        </p:nvSpPr>
        <p:spPr>
          <a:xfrm>
            <a:off x="552224" y="6106784"/>
            <a:ext cx="112076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Μας αγαπά και μας φροντίζει. Ποιο πρόσωπο είναι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r>
              <a:rPr lang="el-GR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- α - -</a:t>
            </a:r>
            <a:endParaRPr lang="en-US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AFF0BBC-8A4A-4CAB-A891-C75BA84885BE}"/>
              </a:ext>
            </a:extLst>
          </p:cNvPr>
          <p:cNvSpPr txBox="1"/>
          <p:nvPr/>
        </p:nvSpPr>
        <p:spPr>
          <a:xfrm>
            <a:off x="582707" y="4326197"/>
            <a:ext cx="112076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Μας το δίνει η αγελάδα, το πρόβατο και η κατσίκα. Τι είναι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r>
              <a:rPr lang="el-G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el-GR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ά - α </a:t>
            </a:r>
            <a:endParaRPr lang="en-US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D84150E-B41F-4DE3-8436-D83AAE29D1AA}"/>
              </a:ext>
            </a:extLst>
          </p:cNvPr>
          <p:cNvSpPr txBox="1"/>
          <p:nvPr/>
        </p:nvSpPr>
        <p:spPr>
          <a:xfrm>
            <a:off x="582707" y="5176682"/>
            <a:ext cx="112076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Αυτά μας ζεσταίνουν στο τζάκι. Τι είναι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r>
              <a:rPr lang="el-G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el-GR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- λ - </a:t>
            </a:r>
            <a:endParaRPr lang="en-US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Text Box 2">
            <a:extLst>
              <a:ext uri="{FF2B5EF4-FFF2-40B4-BE49-F238E27FC236}">
                <a16:creationId xmlns:a16="http://schemas.microsoft.com/office/drawing/2014/main" id="{BBD63B54-EA94-40E5-84A6-772BD080E7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76202" y="6368394"/>
            <a:ext cx="2036910" cy="4286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Νηπιαγωγείο Λατσιών Δ (ΜΧ)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739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D15EB8A8-F8E5-4FAC-BDA3-ED9CE6D41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8183" y="164888"/>
            <a:ext cx="10462197" cy="817415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800" b="1" dirty="0">
                <a:solidFill>
                  <a:srgbClr val="FF0000"/>
                </a:solidFill>
                <a:latin typeface="Maria avraam"/>
              </a:rPr>
              <a:t>Λύστε το σταυρόλεξο και φτιάξτε ιστορία</a:t>
            </a:r>
            <a:endParaRPr lang="en-US" sz="4800" b="1" dirty="0">
              <a:solidFill>
                <a:srgbClr val="FF0000"/>
              </a:solidFill>
              <a:latin typeface="Lucida Handwriting" panose="03010101010101010101" pitchFamily="66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C3CD444-F46A-4BA6-978B-84AA8FD053A4}"/>
              </a:ext>
            </a:extLst>
          </p:cNvPr>
          <p:cNvSpPr txBox="1"/>
          <p:nvPr/>
        </p:nvSpPr>
        <p:spPr>
          <a:xfrm flipH="1">
            <a:off x="348727" y="2672488"/>
            <a:ext cx="4240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FF0000"/>
                </a:solidFill>
              </a:rPr>
              <a:t>1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9CEEB6C-9C33-47D3-8009-C13145B63ACC}"/>
              </a:ext>
            </a:extLst>
          </p:cNvPr>
          <p:cNvSpPr txBox="1"/>
          <p:nvPr/>
        </p:nvSpPr>
        <p:spPr>
          <a:xfrm>
            <a:off x="0" y="3560806"/>
            <a:ext cx="10309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FF0000"/>
                </a:solidFill>
              </a:rPr>
              <a:t>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B43E404-5659-4ED0-9E39-2EDDDC35D2E2}"/>
              </a:ext>
            </a:extLst>
          </p:cNvPr>
          <p:cNvSpPr txBox="1"/>
          <p:nvPr/>
        </p:nvSpPr>
        <p:spPr>
          <a:xfrm>
            <a:off x="313759" y="4414144"/>
            <a:ext cx="303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FF0000"/>
                </a:solidFill>
              </a:rPr>
              <a:t>3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5750969-DBC5-40A1-A4E6-1110D4A3868C}"/>
              </a:ext>
            </a:extLst>
          </p:cNvPr>
          <p:cNvSpPr txBox="1"/>
          <p:nvPr/>
        </p:nvSpPr>
        <p:spPr>
          <a:xfrm>
            <a:off x="315549" y="5222774"/>
            <a:ext cx="303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FF0000"/>
                </a:solidFill>
              </a:rPr>
              <a:t>4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5B7F11F-2589-4081-961F-18BDB837B786}"/>
              </a:ext>
            </a:extLst>
          </p:cNvPr>
          <p:cNvSpPr txBox="1"/>
          <p:nvPr/>
        </p:nvSpPr>
        <p:spPr>
          <a:xfrm>
            <a:off x="285067" y="6160491"/>
            <a:ext cx="303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FF0000"/>
                </a:solidFill>
              </a:rPr>
              <a:t>5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7EE679-9A52-4C50-B0DC-09E76083FEF0}"/>
              </a:ext>
            </a:extLst>
          </p:cNvPr>
          <p:cNvSpPr txBox="1"/>
          <p:nvPr/>
        </p:nvSpPr>
        <p:spPr>
          <a:xfrm>
            <a:off x="772761" y="2672488"/>
            <a:ext cx="108652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Τι τρώει το βρέφος που δεν έχει δόντια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r>
              <a:rPr lang="el-GR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F940FD5-E636-47D2-83C8-6593EA1596F9}"/>
              </a:ext>
            </a:extLst>
          </p:cNvPr>
          <p:cNvSpPr txBox="1"/>
          <p:nvPr/>
        </p:nvSpPr>
        <p:spPr>
          <a:xfrm>
            <a:off x="688492" y="3560806"/>
            <a:ext cx="112076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Τι φοράμε στα πόδια πάνω από τις κάλτσες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r>
              <a:rPr lang="el-GR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endParaRPr lang="en-US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101EA72-0164-4B36-95BC-9B9EF25AE2FA}"/>
              </a:ext>
            </a:extLst>
          </p:cNvPr>
          <p:cNvSpPr txBox="1"/>
          <p:nvPr/>
        </p:nvSpPr>
        <p:spPr>
          <a:xfrm>
            <a:off x="688492" y="4388579"/>
            <a:ext cx="112076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Μας το δίνει η αγελάδα, το πρόβατο και η κατσίκα. Τι είναι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r>
              <a:rPr lang="el-GR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1902D13-2BC2-445E-873D-C869ABC05B1D}"/>
              </a:ext>
            </a:extLst>
          </p:cNvPr>
          <p:cNvSpPr txBox="1"/>
          <p:nvPr/>
        </p:nvSpPr>
        <p:spPr>
          <a:xfrm>
            <a:off x="658009" y="6160491"/>
            <a:ext cx="112076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Μας αγαπά και μας φροντίζει. Ποιο πρόσωπο είναι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r>
              <a:rPr lang="el-GR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endParaRPr lang="en-US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EB81E4B-12AA-408B-B60D-92902F7766E6}"/>
              </a:ext>
            </a:extLst>
          </p:cNvPr>
          <p:cNvSpPr txBox="1"/>
          <p:nvPr/>
        </p:nvSpPr>
        <p:spPr>
          <a:xfrm>
            <a:off x="1393129" y="1097975"/>
            <a:ext cx="107253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Βρήκατε και τις</a:t>
            </a:r>
            <a:r>
              <a:rPr lang="el-G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5 </a:t>
            </a:r>
            <a:r>
              <a:rPr lang="el-G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απαντήσεις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  <a:r>
              <a:rPr lang="el-G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Μπράβο σας είστε υπέροχοι!!! Ελάτε να δούμε τι απαντήσατε. Δίπλα από κάθε ερώτηση θα επαληθεύσουμε την απάντηση με εικόνα.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endParaRPr lang="en-US" sz="2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052" name="Picture 4" descr="FREZYLAC ΦΑΡΙΝ ΔΗΜΗΤΡΙΑΚΑ&amp;ΓΑΛΑ 200G - Default Store View ...">
            <a:extLst>
              <a:ext uri="{FF2B5EF4-FFF2-40B4-BE49-F238E27FC236}">
                <a16:creationId xmlns:a16="http://schemas.microsoft.com/office/drawing/2014/main" id="{F3A41421-0D68-49EA-AB38-28D65154F4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8251" y="2149349"/>
            <a:ext cx="832743" cy="1303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παπούτσια Στοκ Εικονογραφήσεις, Vectors, &amp; Clipart – (88,673 Στοκ ...">
            <a:extLst>
              <a:ext uri="{FF2B5EF4-FFF2-40B4-BE49-F238E27FC236}">
                <a16:creationId xmlns:a16="http://schemas.microsoft.com/office/drawing/2014/main" id="{6949696E-8D6B-4BC9-BA9A-C8BBFD4330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22209" y="2953117"/>
            <a:ext cx="1563601" cy="1172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8" descr="Milk clipart | Nice clip art">
            <a:extLst>
              <a:ext uri="{FF2B5EF4-FFF2-40B4-BE49-F238E27FC236}">
                <a16:creationId xmlns:a16="http://schemas.microsoft.com/office/drawing/2014/main" id="{A609BBDE-47C0-487C-9377-CC1451A526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85811" y="3606064"/>
            <a:ext cx="828219" cy="1347519"/>
          </a:xfrm>
          <a:prstGeom prst="rect">
            <a:avLst/>
          </a:prstGeom>
          <a:noFill/>
          <a:ln w="1905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35 Best Mother clipart images | Mother clipart, Clip art, School ...">
            <a:extLst>
              <a:ext uri="{FF2B5EF4-FFF2-40B4-BE49-F238E27FC236}">
                <a16:creationId xmlns:a16="http://schemas.microsoft.com/office/drawing/2014/main" id="{0651880B-DF9C-4227-961D-D292B1DEB5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055044" y="5478472"/>
            <a:ext cx="1043490" cy="1379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0B98D8EF-2C9E-4E0A-A40F-8DD74AC75062}"/>
              </a:ext>
            </a:extLst>
          </p:cNvPr>
          <p:cNvSpPr txBox="1"/>
          <p:nvPr/>
        </p:nvSpPr>
        <p:spPr>
          <a:xfrm>
            <a:off x="688492" y="5230389"/>
            <a:ext cx="112076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Αυτά μας ζεσταίνουν στο τζάκι. Τι είναι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r>
              <a:rPr lang="el-G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el-GR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064" name="Picture 16" descr="πριονισμένος Στοκ Εικονογραφήσεις, Vectors, &amp; Clipart – (192 Στοκ ...">
            <a:extLst>
              <a:ext uri="{FF2B5EF4-FFF2-40B4-BE49-F238E27FC236}">
                <a16:creationId xmlns:a16="http://schemas.microsoft.com/office/drawing/2014/main" id="{639B3092-D70F-442E-A47F-8D610F8510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81131" y="5157171"/>
            <a:ext cx="1373801" cy="814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 Box 2">
            <a:extLst>
              <a:ext uri="{FF2B5EF4-FFF2-40B4-BE49-F238E27FC236}">
                <a16:creationId xmlns:a16="http://schemas.microsoft.com/office/drawing/2014/main" id="{217FE2A8-7767-4A9F-AAFF-27F5855985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28026" y="6429375"/>
            <a:ext cx="1969759" cy="4286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Νηπιαγωγείο Λατσιών Δ (ΜΧ)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316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254CA301-1A48-4B5A-8162-74D664EE887B}"/>
              </a:ext>
            </a:extLst>
          </p:cNvPr>
          <p:cNvSpPr txBox="1"/>
          <p:nvPr/>
        </p:nvSpPr>
        <p:spPr>
          <a:xfrm>
            <a:off x="542592" y="3682046"/>
            <a:ext cx="1264711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C00000"/>
                </a:solidFill>
                <a:latin typeface="Batang" panose="02030600000101010101" pitchFamily="18" charset="-127"/>
                <a:ea typeface="Batang" panose="02030600000101010101" pitchFamily="18" charset="-127"/>
                <a:cs typeface="Tahoma" panose="020B0604030504040204" pitchFamily="34" charset="0"/>
              </a:rPr>
              <a:t>μπάλα</a:t>
            </a:r>
            <a:endParaRPr lang="en-US" sz="24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C00000"/>
              </a:solidFill>
              <a:latin typeface="Batang" panose="02030600000101010101" pitchFamily="18" charset="-127"/>
              <a:ea typeface="Batang" panose="02030600000101010101" pitchFamily="18" charset="-127"/>
              <a:cs typeface="Tahoma" panose="020B060403050404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CE3A1C6-AF0D-43FC-8F29-314C31B12859}"/>
              </a:ext>
            </a:extLst>
          </p:cNvPr>
          <p:cNvSpPr txBox="1"/>
          <p:nvPr/>
        </p:nvSpPr>
        <p:spPr>
          <a:xfrm>
            <a:off x="1328183" y="1154406"/>
            <a:ext cx="107253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Μπορείτε να βρείτε σε τι μοιάζουν οι λύσεις σας στο σταυρόλεξο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r>
              <a:rPr lang="el-G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Ονομάστε  τες και θα το ανακαλύψετε.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endParaRPr lang="en-US" sz="2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3A6C01A-2EC1-4DF4-B6FE-2FCA894AAA2A}"/>
              </a:ext>
            </a:extLst>
          </p:cNvPr>
          <p:cNvSpPr txBox="1"/>
          <p:nvPr/>
        </p:nvSpPr>
        <p:spPr>
          <a:xfrm>
            <a:off x="1065006" y="4843037"/>
            <a:ext cx="1072537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Τι παρατηρείτε για τις λέξεις σας / τις απαντήσεις σας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r>
              <a:rPr lang="el-GR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/τελειώνουν στο ίδιο γράμμα/ ποιο είναι αυτό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r>
              <a:rPr lang="el-GR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l-GR" sz="280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 Box 2">
            <a:extLst>
              <a:ext uri="{FF2B5EF4-FFF2-40B4-BE49-F238E27FC236}">
                <a16:creationId xmlns:a16="http://schemas.microsoft.com/office/drawing/2014/main" id="{9C9200FF-1C3A-4BBD-8CFD-9DB51F7DBA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459" y="6440133"/>
            <a:ext cx="2371725" cy="4286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Νηπιαγωγείο Λατσιών Δ (ΜΧ)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EA49AA12-29A8-4E9E-9719-C957D5914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8183" y="164888"/>
            <a:ext cx="10462197" cy="817415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800" b="1" dirty="0">
                <a:solidFill>
                  <a:srgbClr val="FF0000"/>
                </a:solidFill>
                <a:latin typeface="Maria avraam"/>
              </a:rPr>
              <a:t>Λύστε το σταυρόλεξο και φτιάξτε ιστορία</a:t>
            </a:r>
            <a:endParaRPr lang="en-US" sz="4800" b="1" dirty="0">
              <a:solidFill>
                <a:srgbClr val="FF0000"/>
              </a:solidFill>
              <a:latin typeface="Lucida Handwriting" panose="03010101010101010101" pitchFamily="66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C33560F-9A67-42D4-8E4F-F345F2E56D67}"/>
              </a:ext>
            </a:extLst>
          </p:cNvPr>
          <p:cNvSpPr txBox="1"/>
          <p:nvPr/>
        </p:nvSpPr>
        <p:spPr>
          <a:xfrm>
            <a:off x="2326515" y="3675052"/>
            <a:ext cx="134898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Batang" panose="02030600000101010101" pitchFamily="18" charset="-127"/>
                <a:ea typeface="Batang" panose="02030600000101010101" pitchFamily="18" charset="-127"/>
                <a:cs typeface="Tahoma" panose="020B0604030504040204" pitchFamily="34" charset="0"/>
              </a:rPr>
              <a:t>κρέμα</a:t>
            </a:r>
            <a:endParaRPr lang="en-US" sz="2400" dirty="0">
              <a:ln>
                <a:solidFill>
                  <a:schemeClr val="tx1"/>
                </a:solidFill>
              </a:ln>
              <a:solidFill>
                <a:srgbClr val="C00000"/>
              </a:solidFill>
              <a:latin typeface="Batang" panose="02030600000101010101" pitchFamily="18" charset="-127"/>
              <a:ea typeface="Batang" panose="02030600000101010101" pitchFamily="18" charset="-127"/>
              <a:cs typeface="Tahoma" panose="020B060403050404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22A28F9-C205-40F5-91CF-70BE845FA60E}"/>
              </a:ext>
            </a:extLst>
          </p:cNvPr>
          <p:cNvSpPr txBox="1"/>
          <p:nvPr/>
        </p:nvSpPr>
        <p:spPr>
          <a:xfrm>
            <a:off x="4044532" y="3669846"/>
            <a:ext cx="2037469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Batang" panose="02030600000101010101" pitchFamily="18" charset="-127"/>
                <a:ea typeface="Batang" panose="02030600000101010101" pitchFamily="18" charset="-127"/>
                <a:cs typeface="Tahoma" panose="020B0604030504040204" pitchFamily="34" charset="0"/>
              </a:rPr>
              <a:t>παπούτσια</a:t>
            </a:r>
            <a:endParaRPr lang="en-US" sz="2400" dirty="0">
              <a:ln>
                <a:solidFill>
                  <a:schemeClr val="tx1"/>
                </a:solidFill>
              </a:ln>
              <a:solidFill>
                <a:srgbClr val="C00000"/>
              </a:solidFill>
              <a:latin typeface="Batang" panose="02030600000101010101" pitchFamily="18" charset="-127"/>
              <a:ea typeface="Batang" panose="02030600000101010101" pitchFamily="18" charset="-127"/>
              <a:cs typeface="Tahoma" panose="020B060403050404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620F0A5-8ADD-4F65-B8CE-D43563DCF4E5}"/>
              </a:ext>
            </a:extLst>
          </p:cNvPr>
          <p:cNvSpPr txBox="1"/>
          <p:nvPr/>
        </p:nvSpPr>
        <p:spPr>
          <a:xfrm>
            <a:off x="6447715" y="3675631"/>
            <a:ext cx="134898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Batang" panose="02030600000101010101" pitchFamily="18" charset="-127"/>
                <a:ea typeface="Batang" panose="02030600000101010101" pitchFamily="18" charset="-127"/>
                <a:cs typeface="Tahoma" panose="020B0604030504040204" pitchFamily="34" charset="0"/>
              </a:rPr>
              <a:t>γάλα</a:t>
            </a:r>
            <a:endParaRPr lang="en-US" sz="2400" dirty="0">
              <a:ln>
                <a:solidFill>
                  <a:schemeClr val="tx1"/>
                </a:solidFill>
              </a:ln>
              <a:solidFill>
                <a:srgbClr val="C00000"/>
              </a:solidFill>
              <a:latin typeface="Batang" panose="02030600000101010101" pitchFamily="18" charset="-127"/>
              <a:ea typeface="Batang" panose="02030600000101010101" pitchFamily="18" charset="-127"/>
              <a:cs typeface="Tahoma" panose="020B060403050404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3112BD2-9679-481A-A846-53C006B76DD1}"/>
              </a:ext>
            </a:extLst>
          </p:cNvPr>
          <p:cNvSpPr txBox="1"/>
          <p:nvPr/>
        </p:nvSpPr>
        <p:spPr>
          <a:xfrm>
            <a:off x="8274974" y="3667810"/>
            <a:ext cx="134898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Batang" panose="02030600000101010101" pitchFamily="18" charset="-127"/>
                <a:ea typeface="Batang" panose="02030600000101010101" pitchFamily="18" charset="-127"/>
                <a:cs typeface="Tahoma" panose="020B0604030504040204" pitchFamily="34" charset="0"/>
              </a:rPr>
              <a:t>ξύλα</a:t>
            </a:r>
            <a:endParaRPr lang="en-US" sz="2400" dirty="0">
              <a:ln>
                <a:solidFill>
                  <a:schemeClr val="tx1"/>
                </a:solidFill>
              </a:ln>
              <a:solidFill>
                <a:srgbClr val="C00000"/>
              </a:solidFill>
              <a:latin typeface="Batang" panose="02030600000101010101" pitchFamily="18" charset="-127"/>
              <a:ea typeface="Batang" panose="02030600000101010101" pitchFamily="18" charset="-127"/>
              <a:cs typeface="Tahoma" panose="020B060403050404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D749BD6-8888-42E4-8CC5-0160CEED013B}"/>
              </a:ext>
            </a:extLst>
          </p:cNvPr>
          <p:cNvSpPr txBox="1"/>
          <p:nvPr/>
        </p:nvSpPr>
        <p:spPr>
          <a:xfrm>
            <a:off x="10293241" y="3680198"/>
            <a:ext cx="134898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Batang" panose="02030600000101010101" pitchFamily="18" charset="-127"/>
                <a:ea typeface="Batang" panose="02030600000101010101" pitchFamily="18" charset="-127"/>
                <a:cs typeface="Tahoma" panose="020B0604030504040204" pitchFamily="34" charset="0"/>
              </a:rPr>
              <a:t>μαμά</a:t>
            </a:r>
            <a:endParaRPr lang="en-US" sz="2400" dirty="0">
              <a:ln>
                <a:solidFill>
                  <a:schemeClr val="tx1"/>
                </a:solidFill>
              </a:ln>
              <a:solidFill>
                <a:srgbClr val="C00000"/>
              </a:solidFill>
              <a:latin typeface="Batang" panose="02030600000101010101" pitchFamily="18" charset="-127"/>
              <a:ea typeface="Batang" panose="02030600000101010101" pitchFamily="18" charset="-127"/>
              <a:cs typeface="Tahoma" panose="020B0604030504040204" pitchFamily="34" charset="0"/>
            </a:endParaRPr>
          </a:p>
        </p:txBody>
      </p:sp>
      <p:pic>
        <p:nvPicPr>
          <p:cNvPr id="29" name="Picture 6" descr="Football Clip Art at Clker.com - vector clip art online, royalty ...">
            <a:extLst>
              <a:ext uri="{FF2B5EF4-FFF2-40B4-BE49-F238E27FC236}">
                <a16:creationId xmlns:a16="http://schemas.microsoft.com/office/drawing/2014/main" id="{F0EC360D-9D05-4FFE-B463-F23A97D42E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3312" y="2341123"/>
            <a:ext cx="1063941" cy="1096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4" descr="FREZYLAC ΦΑΡΙΝ ΔΗΜΗΤΡΙΑΚΑ&amp;ΓΑΛΑ 200G - Default Store View ...">
            <a:extLst>
              <a:ext uri="{FF2B5EF4-FFF2-40B4-BE49-F238E27FC236}">
                <a16:creationId xmlns:a16="http://schemas.microsoft.com/office/drawing/2014/main" id="{C5BD8667-F26D-49F7-B111-DB5D170578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81896" y="2217529"/>
            <a:ext cx="700861" cy="1096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6" descr="παπούτσια Στοκ Εικονογραφήσεις, Vectors, &amp; Clipart – (88,673 Στοκ ...">
            <a:extLst>
              <a:ext uri="{FF2B5EF4-FFF2-40B4-BE49-F238E27FC236}">
                <a16:creationId xmlns:a16="http://schemas.microsoft.com/office/drawing/2014/main" id="{9BA0F4BB-6B09-4469-A478-89D6069718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12363" y="2157506"/>
            <a:ext cx="1520409" cy="1140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8" descr="Milk clipart | Nice clip art">
            <a:extLst>
              <a:ext uri="{FF2B5EF4-FFF2-40B4-BE49-F238E27FC236}">
                <a16:creationId xmlns:a16="http://schemas.microsoft.com/office/drawing/2014/main" id="{AD87C3E9-C7EF-44DC-8B05-52CFE1E7E4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00326" y="2124620"/>
            <a:ext cx="766709" cy="1247441"/>
          </a:xfrm>
          <a:prstGeom prst="rect">
            <a:avLst/>
          </a:prstGeom>
          <a:noFill/>
          <a:ln w="1905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14" descr="35 Best Mother clipart images | Mother clipart, Clip art, School ...">
            <a:extLst>
              <a:ext uri="{FF2B5EF4-FFF2-40B4-BE49-F238E27FC236}">
                <a16:creationId xmlns:a16="http://schemas.microsoft.com/office/drawing/2014/main" id="{7A0A41FB-E24F-43D2-B1AE-EB161210BB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43665" y="1790619"/>
            <a:ext cx="1248132" cy="1650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6" descr="πριονισμένος Στοκ Εικονογραφήσεις, Vectors, &amp; Clipart – (192 Στοκ ...">
            <a:extLst>
              <a:ext uri="{FF2B5EF4-FFF2-40B4-BE49-F238E27FC236}">
                <a16:creationId xmlns:a16="http://schemas.microsoft.com/office/drawing/2014/main" id="{CF9934B6-53A7-49AA-B074-BD51056B40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4974" y="2124620"/>
            <a:ext cx="1481112" cy="877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6991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FAF71B2-2638-4563-B753-C0E885796460}"/>
              </a:ext>
            </a:extLst>
          </p:cNvPr>
          <p:cNvSpPr txBox="1"/>
          <p:nvPr/>
        </p:nvSpPr>
        <p:spPr>
          <a:xfrm>
            <a:off x="1644982" y="890951"/>
            <a:ext cx="10688963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Με αυτές τις λέξεις προσπαθήστε να φτιάξετε τη δική σας</a:t>
            </a:r>
            <a:r>
              <a:rPr lang="en-US" sz="24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sz="24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σύντομη ιστορία. Αν θέλετε να έχει αστείο περιεχόμενο το κάνετε. Όταν τελειώσετε  ζωγραφίστε τις εικόνες. </a:t>
            </a:r>
            <a:endParaRPr lang="en-US" sz="24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6786A93-4A10-4D8B-8CE5-76F37388F3E2}"/>
              </a:ext>
            </a:extLst>
          </p:cNvPr>
          <p:cNvSpPr txBox="1"/>
          <p:nvPr/>
        </p:nvSpPr>
        <p:spPr>
          <a:xfrm>
            <a:off x="3442337" y="1939708"/>
            <a:ext cx="8393147" cy="5940088"/>
          </a:xfrm>
          <a:prstGeom prst="rect">
            <a:avLst/>
          </a:prstGeom>
          <a:noFill/>
          <a:ln w="28575">
            <a:noFill/>
            <a:prstDash val="dashDot"/>
          </a:ln>
        </p:spPr>
        <p:txBody>
          <a:bodyPr wrap="square" rtlCol="0">
            <a:spAutoFit/>
          </a:bodyPr>
          <a:lstStyle/>
          <a:p>
            <a:pPr algn="ctr"/>
            <a:endParaRPr lang="el-G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l-G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Η δική μου η </a:t>
            </a:r>
            <a:r>
              <a:rPr lang="el-GR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μαμά</a:t>
            </a:r>
          </a:p>
          <a:p>
            <a:endParaRPr lang="el-G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l-G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Φόρεσε τα ροζ  </a:t>
            </a:r>
            <a:r>
              <a:rPr lang="el-GR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παπούτσια</a:t>
            </a:r>
          </a:p>
          <a:p>
            <a:endParaRPr lang="el-G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l-G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πάει στην αγορά</a:t>
            </a:r>
          </a:p>
          <a:p>
            <a:pPr algn="ctr"/>
            <a:endParaRPr lang="el-G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l-G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ν’ αγοράσει </a:t>
            </a:r>
            <a:r>
              <a:rPr lang="el-GR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γάλα</a:t>
            </a:r>
            <a:r>
              <a:rPr lang="el-G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, </a:t>
            </a:r>
            <a:r>
              <a:rPr lang="el-GR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κρέμα</a:t>
            </a:r>
            <a:r>
              <a:rPr lang="el-G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,           </a:t>
            </a:r>
          </a:p>
          <a:p>
            <a:pPr algn="ctr"/>
            <a:endParaRPr lang="el-G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l-G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σκόνταψε στα </a:t>
            </a:r>
            <a:r>
              <a:rPr lang="el-GR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ξύλα</a:t>
            </a:r>
            <a:r>
              <a:rPr lang="el-G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και στη και στη </a:t>
            </a:r>
            <a:r>
              <a:rPr lang="el-GR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μπάλα </a:t>
            </a:r>
          </a:p>
          <a:p>
            <a:endParaRPr lang="el-G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l-GR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Ω!!! τι κρίμα…  </a:t>
            </a:r>
          </a:p>
          <a:p>
            <a:pPr algn="ctr"/>
            <a:endParaRPr lang="el-G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l-GR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1" name="Picture 8" descr="Milk clipart | Nice clip art">
            <a:extLst>
              <a:ext uri="{FF2B5EF4-FFF2-40B4-BE49-F238E27FC236}">
                <a16:creationId xmlns:a16="http://schemas.microsoft.com/office/drawing/2014/main" id="{D99BE18D-8E85-42E7-B189-644E6108D7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49462" y="4281544"/>
            <a:ext cx="590427" cy="801292"/>
          </a:xfrm>
          <a:prstGeom prst="rect">
            <a:avLst/>
          </a:prstGeom>
          <a:noFill/>
          <a:ln w="1905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: Beveled 5">
            <a:extLst>
              <a:ext uri="{FF2B5EF4-FFF2-40B4-BE49-F238E27FC236}">
                <a16:creationId xmlns:a16="http://schemas.microsoft.com/office/drawing/2014/main" id="{21C3C0F9-9A71-4B94-BB71-5CAB008AFEE8}"/>
              </a:ext>
            </a:extLst>
          </p:cNvPr>
          <p:cNvSpPr/>
          <p:nvPr/>
        </p:nvSpPr>
        <p:spPr>
          <a:xfrm>
            <a:off x="898292" y="2810465"/>
            <a:ext cx="1996068" cy="923330"/>
          </a:xfrm>
          <a:prstGeom prst="bevel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FC7ECF-2166-423D-8A65-46020792A9FE}"/>
              </a:ext>
            </a:extLst>
          </p:cNvPr>
          <p:cNvSpPr txBox="1"/>
          <p:nvPr/>
        </p:nvSpPr>
        <p:spPr>
          <a:xfrm>
            <a:off x="1052756" y="3059668"/>
            <a:ext cx="1650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Παράδειγμα</a:t>
            </a:r>
            <a:endParaRPr lang="en-US" dirty="0"/>
          </a:p>
        </p:txBody>
      </p:sp>
      <p:sp>
        <p:nvSpPr>
          <p:cNvPr id="22" name="Rectangle: Beveled 21">
            <a:extLst>
              <a:ext uri="{FF2B5EF4-FFF2-40B4-BE49-F238E27FC236}">
                <a16:creationId xmlns:a16="http://schemas.microsoft.com/office/drawing/2014/main" id="{06ACFBA1-F317-410F-B594-37EF4F5A0510}"/>
              </a:ext>
            </a:extLst>
          </p:cNvPr>
          <p:cNvSpPr/>
          <p:nvPr/>
        </p:nvSpPr>
        <p:spPr>
          <a:xfrm>
            <a:off x="608360" y="5158550"/>
            <a:ext cx="2539173" cy="923330"/>
          </a:xfrm>
          <a:prstGeom prst="bevel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408AE9A-2F82-470D-9E89-29CB4EB3A183}"/>
              </a:ext>
            </a:extLst>
          </p:cNvPr>
          <p:cNvSpPr txBox="1"/>
          <p:nvPr/>
        </p:nvSpPr>
        <p:spPr>
          <a:xfrm>
            <a:off x="608360" y="5327827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600" dirty="0"/>
              <a:t>Περιμένουμε τις δημιουργίες σας!</a:t>
            </a:r>
            <a:endParaRPr lang="en-US" sz="1600" dirty="0"/>
          </a:p>
        </p:txBody>
      </p:sp>
      <p:sp>
        <p:nvSpPr>
          <p:cNvPr id="14" name="Text Box 2">
            <a:extLst>
              <a:ext uri="{FF2B5EF4-FFF2-40B4-BE49-F238E27FC236}">
                <a16:creationId xmlns:a16="http://schemas.microsoft.com/office/drawing/2014/main" id="{6D38D6E5-A256-4BC8-AF62-1E3CA6AAF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459" y="6440133"/>
            <a:ext cx="2371725" cy="4286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l-GR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Νηπιαγωγείο Λατσιών Δ (ΜΧ)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D516B71D-E333-45A4-989F-97D4A7488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983" y="164888"/>
            <a:ext cx="10462197" cy="817415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800" b="1" dirty="0">
                <a:solidFill>
                  <a:srgbClr val="FF0000"/>
                </a:solidFill>
                <a:latin typeface="Maria avraam"/>
              </a:rPr>
              <a:t>Λύστε το σταυρόλεξο και φτιάξτε ιστορία</a:t>
            </a:r>
            <a:endParaRPr lang="en-US" sz="4800" b="1" dirty="0">
              <a:solidFill>
                <a:srgbClr val="FF0000"/>
              </a:solidFill>
              <a:latin typeface="Lucida Handwriting" panose="03010101010101010101" pitchFamily="66" charset="0"/>
            </a:endParaRPr>
          </a:p>
        </p:txBody>
      </p:sp>
      <p:pic>
        <p:nvPicPr>
          <p:cNvPr id="16" name="Picture 6" descr="Football Clip Art at Clker.com - vector clip art online, royalty ...">
            <a:extLst>
              <a:ext uri="{FF2B5EF4-FFF2-40B4-BE49-F238E27FC236}">
                <a16:creationId xmlns:a16="http://schemas.microsoft.com/office/drawing/2014/main" id="{96EF1A94-B7FB-4B8E-9C8A-8DBBD8A38C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45654" y="5191179"/>
            <a:ext cx="716617" cy="738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FREZYLAC ΦΑΡΙΝ ΔΗΜΗΤΡΙΑΚΑ&amp;ΓΑΛΑ 200G - Default Store View ...">
            <a:extLst>
              <a:ext uri="{FF2B5EF4-FFF2-40B4-BE49-F238E27FC236}">
                <a16:creationId xmlns:a16="http://schemas.microsoft.com/office/drawing/2014/main" id="{AA3B5006-879A-4C11-B3F8-A259DE7A6F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68216" y="4281544"/>
            <a:ext cx="581237" cy="909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παπούτσια Στοκ Εικονογραφήσεις, Vectors, &amp; Clipart – (88,673 Στοκ ...">
            <a:extLst>
              <a:ext uri="{FF2B5EF4-FFF2-40B4-BE49-F238E27FC236}">
                <a16:creationId xmlns:a16="http://schemas.microsoft.com/office/drawing/2014/main" id="{FD4CB823-46C5-4238-86E4-79AC5677B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9940" y="2908760"/>
            <a:ext cx="1051308" cy="788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4" descr="35 Best Mother clipart images | Mother clipart, Clip art, School ...">
            <a:extLst>
              <a:ext uri="{FF2B5EF4-FFF2-40B4-BE49-F238E27FC236}">
                <a16:creationId xmlns:a16="http://schemas.microsoft.com/office/drawing/2014/main" id="{97613F58-1939-41D2-B1C1-A89BAC5353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14096" y="2098820"/>
            <a:ext cx="822667" cy="1087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6" descr="πριονισμένος Στοκ Εικονογραφήσεις, Vectors, &amp; Clipart – (192 Στοκ ...">
            <a:extLst>
              <a:ext uri="{FF2B5EF4-FFF2-40B4-BE49-F238E27FC236}">
                <a16:creationId xmlns:a16="http://schemas.microsoft.com/office/drawing/2014/main" id="{122EC016-2D30-452B-9386-AE26814D6B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74668" y="5303203"/>
            <a:ext cx="1155272" cy="684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016303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434</TotalTime>
  <Words>498</Words>
  <Application>Microsoft Office PowerPoint</Application>
  <PresentationFormat>Widescreen</PresentationFormat>
  <Paragraphs>77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Batang</vt:lpstr>
      <vt:lpstr>Arial</vt:lpstr>
      <vt:lpstr>Calibri</vt:lpstr>
      <vt:lpstr>Century Gothic</vt:lpstr>
      <vt:lpstr>Lucida Handwriting</vt:lpstr>
      <vt:lpstr>Maria avraam</vt:lpstr>
      <vt:lpstr>Tahoma</vt:lpstr>
      <vt:lpstr>Wingdings</vt:lpstr>
      <vt:lpstr>Wingdings 3</vt:lpstr>
      <vt:lpstr>Wisp</vt:lpstr>
      <vt:lpstr>Λύστε το σταυρόλεξο και φτιάξτε ιστορία</vt:lpstr>
      <vt:lpstr>Λύστε το σταυρόλεξο και φτιάξτε ιστορία</vt:lpstr>
      <vt:lpstr>Λύστε το σταυρόλεξο και φτιάξτε ιστορία</vt:lpstr>
      <vt:lpstr>Λύστε το σταυρόλεξο και φτιάξτε ιστορία</vt:lpstr>
      <vt:lpstr>Λύστε το σταυρόλεξο και φτιάξτε ιστορία</vt:lpstr>
      <vt:lpstr>Λύστε το σταυρόλεξο και φτιάξτε ιστορία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Λύσε το σταυρόλεξο και φτιάξε ποιηματάκι</dc:title>
  <dc:creator>maria</dc:creator>
  <cp:lastModifiedBy>Μαρία Χριστοδούλου</cp:lastModifiedBy>
  <cp:revision>15</cp:revision>
  <dcterms:created xsi:type="dcterms:W3CDTF">2020-05-08T14:29:17Z</dcterms:created>
  <dcterms:modified xsi:type="dcterms:W3CDTF">2020-05-09T20:18:34Z</dcterms:modified>
</cp:coreProperties>
</file>