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
  </p:notesMasterIdLst>
  <p:sldIdLst>
    <p:sldId id="256" r:id="rId2"/>
    <p:sldId id="257" r:id="rId3"/>
    <p:sldId id="258" r:id="rId4"/>
    <p:sldId id="267" r:id="rId5"/>
    <p:sldId id="279" r:id="rId6"/>
    <p:sldId id="276" r:id="rId7"/>
    <p:sldId id="281" r:id="rId8"/>
    <p:sldId id="273" r:id="rId9"/>
    <p:sldId id="274" r:id="rId10"/>
    <p:sldId id="27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u/gBnkQpQiYTr1ipLqYuUw==" hashData="guOzCeV17M/mkLAsiNb1A/QjNFnt3YPmCPVkf0T5ryezr5DtS+ji4f1W0ckNdX8xAXmDUOuATgyaT7fpT0asA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A217B9"/>
    <a:srgbClr val="9EE1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0746" autoAdjust="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518498-8297-4AD5-8C61-175C8B60A043}" type="datetimeFigureOut">
              <a:rPr lang="en-US" smtClean="0"/>
              <a:t>6/13/2021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A227E4-35B4-4A1C-AB2A-1DBD5F05928D}" type="slidenum">
              <a:rPr lang="en-US" smtClean="0"/>
              <a:t>‹#›</a:t>
            </a:fld>
            <a:endParaRPr lang="en-US"/>
          </a:p>
        </p:txBody>
      </p:sp>
    </p:spTree>
    <p:extLst>
      <p:ext uri="{BB962C8B-B14F-4D97-AF65-F5344CB8AC3E}">
        <p14:creationId xmlns:p14="http://schemas.microsoft.com/office/powerpoint/2010/main" val="1353792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DAFC003-5CC9-441B-B406-18E6E2870461}" type="datetimeFigureOut">
              <a:rPr lang="en-US" smtClean="0"/>
              <a:t>6/13/2021</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5531AC0-7E9E-4441-89B6-77158F1D5758}"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782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AFC003-5CC9-441B-B406-18E6E2870461}"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31AC0-7E9E-4441-89B6-77158F1D5758}" type="slidenum">
              <a:rPr lang="en-US" smtClean="0"/>
              <a:t>‹#›</a:t>
            </a:fld>
            <a:endParaRPr lang="en-US"/>
          </a:p>
        </p:txBody>
      </p:sp>
    </p:spTree>
    <p:extLst>
      <p:ext uri="{BB962C8B-B14F-4D97-AF65-F5344CB8AC3E}">
        <p14:creationId xmlns:p14="http://schemas.microsoft.com/office/powerpoint/2010/main" val="3895146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AFC003-5CC9-441B-B406-18E6E2870461}"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31AC0-7E9E-4441-89B6-77158F1D5758}" type="slidenum">
              <a:rPr lang="en-US" smtClean="0"/>
              <a:t>‹#›</a:t>
            </a:fld>
            <a:endParaRPr lang="en-US"/>
          </a:p>
        </p:txBody>
      </p:sp>
    </p:spTree>
    <p:extLst>
      <p:ext uri="{BB962C8B-B14F-4D97-AF65-F5344CB8AC3E}">
        <p14:creationId xmlns:p14="http://schemas.microsoft.com/office/powerpoint/2010/main" val="1242645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AFC003-5CC9-441B-B406-18E6E2870461}"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31AC0-7E9E-4441-89B6-77158F1D5758}" type="slidenum">
              <a:rPr lang="en-US" smtClean="0"/>
              <a:t>‹#›</a:t>
            </a:fld>
            <a:endParaRPr lang="en-US"/>
          </a:p>
        </p:txBody>
      </p:sp>
    </p:spTree>
    <p:extLst>
      <p:ext uri="{BB962C8B-B14F-4D97-AF65-F5344CB8AC3E}">
        <p14:creationId xmlns:p14="http://schemas.microsoft.com/office/powerpoint/2010/main" val="681292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DAFC003-5CC9-441B-B406-18E6E2870461}"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31AC0-7E9E-4441-89B6-77158F1D5758}"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430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AFC003-5CC9-441B-B406-18E6E2870461}" type="datetimeFigureOut">
              <a:rPr lang="en-US" smtClean="0"/>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31AC0-7E9E-4441-89B6-77158F1D5758}" type="slidenum">
              <a:rPr lang="en-US" smtClean="0"/>
              <a:t>‹#›</a:t>
            </a:fld>
            <a:endParaRPr lang="en-US"/>
          </a:p>
        </p:txBody>
      </p:sp>
    </p:spTree>
    <p:extLst>
      <p:ext uri="{BB962C8B-B14F-4D97-AF65-F5344CB8AC3E}">
        <p14:creationId xmlns:p14="http://schemas.microsoft.com/office/powerpoint/2010/main" val="370708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AFC003-5CC9-441B-B406-18E6E2870461}" type="datetimeFigureOut">
              <a:rPr lang="en-US" smtClean="0"/>
              <a:t>6/13/2021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531AC0-7E9E-4441-89B6-77158F1D5758}" type="slidenum">
              <a:rPr lang="en-US" smtClean="0"/>
              <a:t>‹#›</a:t>
            </a:fld>
            <a:endParaRPr lang="en-US"/>
          </a:p>
        </p:txBody>
      </p:sp>
    </p:spTree>
    <p:extLst>
      <p:ext uri="{BB962C8B-B14F-4D97-AF65-F5344CB8AC3E}">
        <p14:creationId xmlns:p14="http://schemas.microsoft.com/office/powerpoint/2010/main" val="3204690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AFC003-5CC9-441B-B406-18E6E2870461}" type="datetimeFigureOut">
              <a:rPr lang="en-US" smtClean="0"/>
              <a:t>6/13/2021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531AC0-7E9E-4441-89B6-77158F1D5758}" type="slidenum">
              <a:rPr lang="en-US" smtClean="0"/>
              <a:t>‹#›</a:t>
            </a:fld>
            <a:endParaRPr lang="en-US"/>
          </a:p>
        </p:txBody>
      </p:sp>
    </p:spTree>
    <p:extLst>
      <p:ext uri="{BB962C8B-B14F-4D97-AF65-F5344CB8AC3E}">
        <p14:creationId xmlns:p14="http://schemas.microsoft.com/office/powerpoint/2010/main" val="2711636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AFC003-5CC9-441B-B406-18E6E2870461}" type="datetimeFigureOut">
              <a:rPr lang="en-US" smtClean="0"/>
              <a:t>6/13/2021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531AC0-7E9E-4441-89B6-77158F1D5758}" type="slidenum">
              <a:rPr lang="en-US" smtClean="0"/>
              <a:t>‹#›</a:t>
            </a:fld>
            <a:endParaRPr lang="en-US"/>
          </a:p>
        </p:txBody>
      </p:sp>
    </p:spTree>
    <p:extLst>
      <p:ext uri="{BB962C8B-B14F-4D97-AF65-F5344CB8AC3E}">
        <p14:creationId xmlns:p14="http://schemas.microsoft.com/office/powerpoint/2010/main" val="42273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DAFC003-5CC9-441B-B406-18E6E2870461}" type="datetimeFigureOut">
              <a:rPr lang="en-US" smtClean="0"/>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31AC0-7E9E-4441-89B6-77158F1D5758}" type="slidenum">
              <a:rPr lang="en-US" smtClean="0"/>
              <a:t>‹#›</a:t>
            </a:fld>
            <a:endParaRPr lang="en-US"/>
          </a:p>
        </p:txBody>
      </p:sp>
    </p:spTree>
    <p:extLst>
      <p:ext uri="{BB962C8B-B14F-4D97-AF65-F5344CB8AC3E}">
        <p14:creationId xmlns:p14="http://schemas.microsoft.com/office/powerpoint/2010/main" val="3089409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DAFC003-5CC9-441B-B406-18E6E2870461}" type="datetimeFigureOut">
              <a:rPr lang="en-US" smtClean="0"/>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31AC0-7E9E-4441-89B6-77158F1D5758}" type="slidenum">
              <a:rPr lang="en-US" smtClean="0"/>
              <a:t>‹#›</a:t>
            </a:fld>
            <a:endParaRPr lang="en-US"/>
          </a:p>
        </p:txBody>
      </p:sp>
    </p:spTree>
    <p:extLst>
      <p:ext uri="{BB962C8B-B14F-4D97-AF65-F5344CB8AC3E}">
        <p14:creationId xmlns:p14="http://schemas.microsoft.com/office/powerpoint/2010/main" val="4273589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DAFC003-5CC9-441B-B406-18E6E2870461}" type="datetimeFigureOut">
              <a:rPr lang="en-US" smtClean="0"/>
              <a:t>6/13/2021</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35531AC0-7E9E-4441-89B6-77158F1D5758}" type="slidenum">
              <a:rPr lang="en-US" smtClean="0"/>
              <a:t>‹#›</a:t>
            </a:fld>
            <a:endParaRPr lang="en-US"/>
          </a:p>
        </p:txBody>
      </p:sp>
    </p:spTree>
    <p:extLst>
      <p:ext uri="{BB962C8B-B14F-4D97-AF65-F5344CB8AC3E}">
        <p14:creationId xmlns:p14="http://schemas.microsoft.com/office/powerpoint/2010/main" val="303929208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youtube.com/watch?v=GEbkeqoKswo"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hyperlink" Target="https://www.youtube.com/watch?v=Zynd2mjz7R4" TargetMode="External"/><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9551" y="733425"/>
            <a:ext cx="5524773" cy="5486400"/>
          </a:xfrm>
          <a:solidFill>
            <a:srgbClr val="FFFF00"/>
          </a:solidFill>
        </p:spPr>
        <p:txBody>
          <a:bodyPr>
            <a:noAutofit/>
          </a:bodyPr>
          <a:lstStyle/>
          <a:p>
            <a:r>
              <a:rPr lang="el-GR" sz="7200" b="1" cap="none" dirty="0">
                <a:solidFill>
                  <a:srgbClr val="FF0000"/>
                </a:solidFill>
                <a:latin typeface="Comic Sans MS" panose="030F0702030302020204" pitchFamily="66" charset="0"/>
              </a:rPr>
              <a:t>ΠΑΓΩΤΟ!!!</a:t>
            </a:r>
            <a:br>
              <a:rPr lang="el-GR" sz="7200" b="1" cap="none" dirty="0">
                <a:solidFill>
                  <a:srgbClr val="FF0000"/>
                </a:solidFill>
                <a:latin typeface="Comic Sans MS" panose="030F0702030302020204" pitchFamily="66" charset="0"/>
              </a:rPr>
            </a:br>
            <a:r>
              <a:rPr lang="el-GR" sz="7200" b="1" cap="none" dirty="0">
                <a:solidFill>
                  <a:srgbClr val="FF0000"/>
                </a:solidFill>
                <a:latin typeface="Comic Sans MS" panose="030F0702030302020204" pitchFamily="66" charset="0"/>
              </a:rPr>
              <a:t>Απολαυστικό για παιδιά και μεγάλους!!!</a:t>
            </a:r>
            <a:endParaRPr lang="en-US" sz="7200" b="1" cap="none" dirty="0">
              <a:solidFill>
                <a:srgbClr val="FF0000"/>
              </a:solidFill>
              <a:latin typeface="Comic Sans MS" panose="030F0702030302020204" pitchFamily="66" charset="0"/>
            </a:endParaRPr>
          </a:p>
        </p:txBody>
      </p:sp>
      <p:sp>
        <p:nvSpPr>
          <p:cNvPr id="3" name="TextBox 2"/>
          <p:cNvSpPr txBox="1"/>
          <p:nvPr/>
        </p:nvSpPr>
        <p:spPr>
          <a:xfrm>
            <a:off x="733425" y="1419225"/>
            <a:ext cx="4419600" cy="4800600"/>
          </a:xfrm>
          <a:prstGeom prst="rect">
            <a:avLst/>
          </a:prstGeom>
          <a:noFill/>
        </p:spPr>
        <p:txBody>
          <a:bodyPr wrap="square" rtlCol="0">
            <a:spAutoFit/>
          </a:bodyPr>
          <a:lstStyle/>
          <a:p>
            <a:endParaRPr lang="en-US" dirty="0"/>
          </a:p>
        </p:txBody>
      </p:sp>
      <p:pic>
        <p:nvPicPr>
          <p:cNvPr id="6" name="Picture 5"/>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952499" y="1219200"/>
            <a:ext cx="4226177" cy="4851351"/>
          </a:xfrm>
          <a:prstGeom prst="rect">
            <a:avLst/>
          </a:prstGeom>
          <a:ln w="107950" cap="sq" cmpd="thickThin">
            <a:solidFill>
              <a:srgbClr val="FFFF00"/>
            </a:solidFill>
            <a:prstDash val="solid"/>
            <a:miter lim="800000"/>
          </a:ln>
          <a:effectLst>
            <a:innerShdw blurRad="76200">
              <a:srgbClr val="000000"/>
            </a:innerShdw>
          </a:effectLst>
        </p:spPr>
      </p:pic>
      <p:sp>
        <p:nvSpPr>
          <p:cNvPr id="4" name="TextBox 3"/>
          <p:cNvSpPr txBox="1"/>
          <p:nvPr/>
        </p:nvSpPr>
        <p:spPr>
          <a:xfrm>
            <a:off x="4089273" y="264081"/>
            <a:ext cx="4445251" cy="369332"/>
          </a:xfrm>
          <a:prstGeom prst="rect">
            <a:avLst/>
          </a:prstGeom>
          <a:noFill/>
        </p:spPr>
        <p:txBody>
          <a:bodyPr wrap="square" rtlCol="0">
            <a:spAutoFit/>
          </a:bodyPr>
          <a:lstStyle/>
          <a:p>
            <a:r>
              <a:rPr lang="el-GR" dirty="0"/>
              <a:t>Δ΄ΔΗΜΟΣΙΟ ΝΗΠΙΑΓΩΓΕΙΟ ΛΑΤΣΙΩΝ (Ν.Α)</a:t>
            </a:r>
            <a:endParaRPr lang="en-US" dirty="0"/>
          </a:p>
        </p:txBody>
      </p:sp>
    </p:spTree>
    <p:extLst>
      <p:ext uri="{BB962C8B-B14F-4D97-AF65-F5344CB8AC3E}">
        <p14:creationId xmlns:p14="http://schemas.microsoft.com/office/powerpoint/2010/main" val="912415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41608" y="363390"/>
            <a:ext cx="4563101" cy="1596177"/>
          </a:xfrm>
          <a:solidFill>
            <a:srgbClr val="FFFF00"/>
          </a:solidFill>
          <a:ln w="44450">
            <a:solidFill>
              <a:srgbClr val="FF33CC"/>
            </a:solidFill>
          </a:ln>
        </p:spPr>
        <p:txBody>
          <a:bodyPr/>
          <a:lstStyle/>
          <a:p>
            <a:pPr algn="ctr"/>
            <a:r>
              <a:rPr lang="el-GR" cap="none" dirty="0">
                <a:solidFill>
                  <a:schemeClr val="tx1"/>
                </a:solidFill>
                <a:latin typeface="Comic Sans MS" panose="030F0702030302020204" pitchFamily="66" charset="0"/>
              </a:rPr>
              <a:t>Δείξε όλους τους κώνους</a:t>
            </a:r>
            <a:endParaRPr lang="en-US" cap="none" dirty="0">
              <a:solidFill>
                <a:schemeClr val="tx1"/>
              </a:solidFill>
              <a:latin typeface="Comic Sans MS" panose="030F0702030302020204" pitchFamily="66" charset="0"/>
            </a:endParaRPr>
          </a:p>
        </p:txBody>
      </p:sp>
      <p:pic>
        <p:nvPicPr>
          <p:cNvPr id="3" name="Picture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37705" y="363390"/>
            <a:ext cx="5101474" cy="6174044"/>
          </a:xfrm>
          <a:prstGeom prst="rect">
            <a:avLst/>
          </a:prstGeom>
          <a:ln w="88900" cap="sq" cmpd="thickThin">
            <a:solidFill>
              <a:srgbClr val="000000"/>
            </a:solidFill>
            <a:prstDash val="solid"/>
            <a:miter lim="800000"/>
          </a:ln>
          <a:effectLst>
            <a:innerShdw blurRad="76200">
              <a:srgbClr val="000000"/>
            </a:innerShdw>
          </a:effectLst>
        </p:spPr>
      </p:pic>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811646" y="4551658"/>
            <a:ext cx="4465382" cy="1876732"/>
          </a:xfrm>
          <a:prstGeom prst="rect">
            <a:avLst/>
          </a:prstGeom>
          <a:ln w="88900" cap="sq" cmpd="thickThin">
            <a:solidFill>
              <a:srgbClr val="000000"/>
            </a:solidFill>
            <a:prstDash val="solid"/>
            <a:miter lim="800000"/>
          </a:ln>
          <a:effectLst>
            <a:innerShdw blurRad="76200">
              <a:srgbClr val="000000"/>
            </a:innerShdw>
          </a:effectLst>
        </p:spPr>
      </p:pic>
      <p:sp>
        <p:nvSpPr>
          <p:cNvPr id="5" name="TextBox 4"/>
          <p:cNvSpPr txBox="1"/>
          <p:nvPr/>
        </p:nvSpPr>
        <p:spPr>
          <a:xfrm>
            <a:off x="6400801" y="3083261"/>
            <a:ext cx="5129048" cy="1384995"/>
          </a:xfrm>
          <a:prstGeom prst="rect">
            <a:avLst/>
          </a:prstGeom>
          <a:solidFill>
            <a:srgbClr val="FFFF00"/>
          </a:solidFill>
          <a:ln w="41275">
            <a:solidFill>
              <a:srgbClr val="FF33CC"/>
            </a:solidFill>
          </a:ln>
        </p:spPr>
        <p:txBody>
          <a:bodyPr wrap="square" rtlCol="0">
            <a:spAutoFit/>
          </a:bodyPr>
          <a:lstStyle/>
          <a:p>
            <a:pPr algn="ctr"/>
            <a:r>
              <a:rPr lang="el-GR" sz="2800" dirty="0">
                <a:latin typeface="Comic Sans MS" panose="030F0702030302020204" pitchFamily="66" charset="0"/>
              </a:rPr>
              <a:t>Σχημάτισε στο χαρτί το πιο κάτω σχήμα και δημιούργησε το δικό σου κώνο.</a:t>
            </a:r>
            <a:endParaRPr lang="en-US" sz="2800" dirty="0">
              <a:latin typeface="Comic Sans MS" panose="030F0702030302020204" pitchFamily="66" charset="0"/>
            </a:endParaRPr>
          </a:p>
        </p:txBody>
      </p:sp>
    </p:spTree>
    <p:extLst>
      <p:ext uri="{BB962C8B-B14F-4D97-AF65-F5344CB8AC3E}">
        <p14:creationId xmlns:p14="http://schemas.microsoft.com/office/powerpoint/2010/main" val="3973534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497" y="-19216"/>
            <a:ext cx="11414233" cy="4229100"/>
          </a:xfrm>
        </p:spPr>
        <p:txBody>
          <a:bodyPr>
            <a:normAutofit/>
          </a:bodyPr>
          <a:lstStyle/>
          <a:p>
            <a:pPr algn="ctr"/>
            <a:r>
              <a:rPr lang="el-GR" sz="4800" b="1" cap="none" dirty="0">
                <a:solidFill>
                  <a:srgbClr val="FF0000"/>
                </a:solidFill>
                <a:latin typeface="Comic Sans MS" panose="030F0702030302020204" pitchFamily="66" charset="0"/>
              </a:rPr>
              <a:t>Απολαύστε ένα όμορφο παραμύθι</a:t>
            </a:r>
            <a:r>
              <a:rPr lang="en-US" sz="4800" b="1" cap="none" dirty="0">
                <a:solidFill>
                  <a:srgbClr val="FF0000"/>
                </a:solidFill>
                <a:latin typeface="Comic Sans MS" panose="030F0702030302020204" pitchFamily="66" charset="0"/>
              </a:rPr>
              <a:t>:</a:t>
            </a:r>
            <a:r>
              <a:rPr lang="el-GR" sz="4800" b="1" cap="none" dirty="0">
                <a:solidFill>
                  <a:srgbClr val="FF0000"/>
                </a:solidFill>
                <a:latin typeface="Comic Sans MS" panose="030F0702030302020204" pitchFamily="66" charset="0"/>
              </a:rPr>
              <a:t>  </a:t>
            </a:r>
            <a:br>
              <a:rPr lang="el-GR" sz="4800" b="1" cap="none" dirty="0">
                <a:solidFill>
                  <a:srgbClr val="FF0000"/>
                </a:solidFill>
                <a:latin typeface="Comic Sans MS" panose="030F0702030302020204" pitchFamily="66" charset="0"/>
              </a:rPr>
            </a:br>
            <a:r>
              <a:rPr lang="en-US" sz="4800" b="1" cap="none" dirty="0">
                <a:solidFill>
                  <a:srgbClr val="FF0000"/>
                </a:solidFill>
                <a:latin typeface="Comic Sans MS" panose="030F0702030302020204" pitchFamily="66" charset="0"/>
              </a:rPr>
              <a:t>“</a:t>
            </a:r>
            <a:r>
              <a:rPr lang="el-GR" sz="4800" b="1" cap="none" dirty="0">
                <a:solidFill>
                  <a:srgbClr val="FF0000"/>
                </a:solidFill>
                <a:latin typeface="Comic Sans MS" panose="030F0702030302020204" pitchFamily="66" charset="0"/>
              </a:rPr>
              <a:t>Ο ελέφαντας παγωτατζής</a:t>
            </a:r>
            <a:r>
              <a:rPr lang="en-US" sz="4800" b="1" cap="none" dirty="0">
                <a:solidFill>
                  <a:srgbClr val="FF0000"/>
                </a:solidFill>
                <a:latin typeface="Comic Sans MS" panose="030F0702030302020204" pitchFamily="66" charset="0"/>
              </a:rPr>
              <a:t>”</a:t>
            </a:r>
            <a:br>
              <a:rPr lang="el-GR" sz="4800" b="1" cap="none" dirty="0">
                <a:solidFill>
                  <a:srgbClr val="FF0000"/>
                </a:solidFill>
                <a:latin typeface="Comic Sans MS" panose="030F0702030302020204" pitchFamily="66" charset="0"/>
              </a:rPr>
            </a:br>
            <a:r>
              <a:rPr lang="el-GR" sz="2800" cap="none" dirty="0">
                <a:latin typeface="Comic Sans MS" panose="030F0702030302020204" pitchFamily="66" charset="0"/>
              </a:rPr>
              <a:t>Το παραμύθι αναφέρεται σε έναν ελέφαντα που είναι παγωτατζής! Πουλά παγωτά στα ζωάκια και όλα τον υπεραγαπούν. Όμως αντιμετωπίζει ένα πρόβλημα. Ποιο είναι όμως το πρόβλημα του ελέφαντα παγωτατζή;</a:t>
            </a:r>
            <a:br>
              <a:rPr lang="el-GR" sz="2800" cap="none" dirty="0">
                <a:latin typeface="Comic Sans MS" panose="030F0702030302020204" pitchFamily="66" charset="0"/>
              </a:rPr>
            </a:br>
            <a:r>
              <a:rPr lang="el-GR" sz="2800" cap="none" dirty="0">
                <a:latin typeface="Comic Sans MS" panose="030F0702030302020204" pitchFamily="66" charset="0"/>
              </a:rPr>
              <a:t>Βρείτε την απάντηση παρακολουθώντας το παρακάτω βίντεο:</a:t>
            </a:r>
            <a:br>
              <a:rPr lang="el-GR" sz="2800" cap="none" dirty="0">
                <a:latin typeface="Comic Sans MS" panose="030F0702030302020204" pitchFamily="66" charset="0"/>
              </a:rPr>
            </a:br>
            <a:endParaRPr lang="en-US" sz="2800" cap="none" dirty="0">
              <a:latin typeface="Comic Sans MS" panose="030F0702030302020204" pitchFamily="66" charset="0"/>
            </a:endParaRPr>
          </a:p>
        </p:txBody>
      </p:sp>
      <p:sp>
        <p:nvSpPr>
          <p:cNvPr id="3" name="Rectangle 2"/>
          <p:cNvSpPr/>
          <p:nvPr/>
        </p:nvSpPr>
        <p:spPr>
          <a:xfrm>
            <a:off x="3109706" y="3367219"/>
            <a:ext cx="6822702" cy="461665"/>
          </a:xfrm>
          <a:prstGeom prst="rect">
            <a:avLst/>
          </a:prstGeom>
        </p:spPr>
        <p:txBody>
          <a:bodyPr wrap="none">
            <a:spAutoFit/>
          </a:bodyPr>
          <a:lstStyle/>
          <a:p>
            <a:r>
              <a:rPr lang="en-US" sz="2400" b="1" dirty="0">
                <a:hlinkClick r:id="rId2"/>
              </a:rPr>
              <a:t>https://www.youtube.com/watch?v=GEbkeqoKswo</a:t>
            </a:r>
            <a:endParaRPr lang="en-US" sz="2400" b="1" dirty="0"/>
          </a:p>
        </p:txBody>
      </p:sp>
      <p:pic>
        <p:nvPicPr>
          <p:cNvPr id="4" name="Picture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667250" y="4043329"/>
            <a:ext cx="2868667" cy="2393544"/>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26417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Grp="1" noChangeArrowheads="1"/>
          </p:cNvSpPr>
          <p:nvPr>
            <p:ph type="title"/>
          </p:nvPr>
        </p:nvSpPr>
        <p:spPr bwMode="auto">
          <a:xfrm>
            <a:off x="1538609" y="296091"/>
            <a:ext cx="9297031" cy="4031873"/>
          </a:xfrm>
          <a:prstGeom prst="rect">
            <a:avLst/>
          </a:prstGeom>
          <a:solidFill>
            <a:srgbClr val="FFFF00"/>
          </a:solidFill>
          <a:ln w="28575">
            <a:solidFill>
              <a:schemeClr val="tx2">
                <a:lumMod val="75000"/>
              </a:schemeClr>
            </a:solid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n-US" sz="3200" b="1" i="0" u="none" strike="noStrike" cap="none" normalizeH="0" baseline="0" dirty="0">
                <a:ln>
                  <a:noFill/>
                </a:ln>
                <a:solidFill>
                  <a:srgbClr val="FF0000"/>
                </a:solidFill>
                <a:effectLst/>
                <a:latin typeface="Comic Sans MS" panose="030F0702030302020204" pitchFamily="66" charset="0"/>
                <a:cs typeface="Times New Roman" panose="02020603050405020304" pitchFamily="18" charset="0"/>
              </a:rPr>
              <a:t>Μπορείτε</a:t>
            </a:r>
            <a:r>
              <a:rPr kumimoji="0" lang="el-GR" altLang="en-US" sz="3200" b="1" i="0" u="none" strike="noStrike" cap="none" normalizeH="0" dirty="0">
                <a:ln>
                  <a:noFill/>
                </a:ln>
                <a:solidFill>
                  <a:srgbClr val="FF0000"/>
                </a:solidFill>
                <a:effectLst/>
                <a:latin typeface="Comic Sans MS" panose="030F0702030302020204" pitchFamily="66" charset="0"/>
                <a:cs typeface="Times New Roman" panose="02020603050405020304" pitchFamily="18" charset="0"/>
              </a:rPr>
              <a:t> </a:t>
            </a:r>
            <a:r>
              <a:rPr kumimoji="0" lang="el-GR" altLang="en-US" sz="3200" b="1" i="0" u="none" strike="noStrike" cap="none" normalizeH="0" baseline="0" dirty="0">
                <a:ln>
                  <a:noFill/>
                </a:ln>
                <a:solidFill>
                  <a:srgbClr val="FF0000"/>
                </a:solidFill>
                <a:effectLst/>
                <a:latin typeface="Comic Sans MS" panose="030F0702030302020204" pitchFamily="66" charset="0"/>
                <a:cs typeface="Times New Roman" panose="02020603050405020304" pitchFamily="18" charset="0"/>
              </a:rPr>
              <a:t>να ρωτήσετε τα παιδιά τις πιο κάτω ερωτήσεις</a:t>
            </a:r>
            <a:r>
              <a:rPr kumimoji="0" lang="en-US" altLang="en-US" sz="3200" b="1" i="0" u="none" strike="noStrike" cap="none" normalizeH="0" baseline="0" dirty="0">
                <a:ln>
                  <a:noFill/>
                </a:ln>
                <a:solidFill>
                  <a:srgbClr val="FF0000"/>
                </a:solidFill>
                <a:effectLst/>
                <a:latin typeface="Comic Sans MS" panose="030F0702030302020204" pitchFamily="66" charset="0"/>
                <a:cs typeface="Times New Roman" panose="02020603050405020304" pitchFamily="18" charset="0"/>
              </a:rPr>
              <a:t>:</a:t>
            </a:r>
            <a:br>
              <a:rPr kumimoji="0" lang="el-GR" altLang="en-US" sz="3200" b="1" i="0" u="none" strike="noStrike" cap="none" normalizeH="0" baseline="0" dirty="0">
                <a:ln>
                  <a:noFill/>
                </a:ln>
                <a:solidFill>
                  <a:srgbClr val="FF0000"/>
                </a:solidFill>
                <a:effectLst/>
                <a:latin typeface="Comic Sans MS" panose="030F0702030302020204" pitchFamily="66" charset="0"/>
                <a:cs typeface="Times New Roman" panose="02020603050405020304" pitchFamily="18" charset="0"/>
              </a:rPr>
            </a:br>
            <a:endParaRPr kumimoji="0" lang="en-US" altLang="en-US" sz="3200" b="1" i="0" u="none" strike="noStrike" cap="none" normalizeH="0" baseline="0" dirty="0">
              <a:ln>
                <a:noFill/>
              </a:ln>
              <a:solidFill>
                <a:srgbClr val="FF0000"/>
              </a:solidFill>
              <a:effectLst/>
              <a:latin typeface="Comic Sans MS" panose="030F0702030302020204" pitchFamily="66"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a:t>
            </a:r>
            <a:r>
              <a:rPr kumimoji="0" lang="en-US" altLang="en-US" sz="3200" b="0" i="0" u="none" strike="noStrike" cap="none" normalizeH="0" baseline="0" dirty="0" err="1">
                <a:ln>
                  <a:noFill/>
                </a:ln>
                <a:solidFill>
                  <a:srgbClr val="222222"/>
                </a:solidFill>
                <a:effectLst/>
                <a:latin typeface="Comic Sans MS" panose="030F0702030302020204" pitchFamily="66" charset="0"/>
                <a:cs typeface="Times New Roman" panose="02020603050405020304" pitchFamily="18" charset="0"/>
              </a:rPr>
              <a:t>Ποιος</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 </a:t>
            </a:r>
            <a:r>
              <a:rPr kumimoji="0" lang="en-US" altLang="en-US" sz="3200" b="0" i="0" u="none" strike="noStrike" cap="none" normalizeH="0" baseline="0" dirty="0" err="1">
                <a:ln>
                  <a:noFill/>
                </a:ln>
                <a:solidFill>
                  <a:srgbClr val="222222"/>
                </a:solidFill>
                <a:effectLst/>
                <a:latin typeface="Comic Sans MS" panose="030F0702030302020204" pitchFamily="66" charset="0"/>
                <a:cs typeface="Times New Roman" panose="02020603050405020304" pitchFamily="18" charset="0"/>
              </a:rPr>
              <a:t>είν</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αι ο πρωταγωνιστής;</a:t>
            </a:r>
            <a:endParaRPr kumimoji="0" lang="en-US" altLang="en-US" sz="3200" b="0" i="0" u="none" strike="noStrike" cap="none" normalizeH="0" baseline="0" dirty="0">
              <a:ln>
                <a:noFill/>
              </a:ln>
              <a:solidFill>
                <a:schemeClr val="tx1"/>
              </a:solidFill>
              <a:effectLst/>
              <a:latin typeface="Comic Sans MS" panose="030F0702030302020204" pitchFamily="66"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a:t>
            </a:r>
            <a:r>
              <a:rPr kumimoji="0" lang="en-US" altLang="en-US" sz="3200" b="0" i="0" u="none" strike="noStrike" cap="none" normalizeH="0" baseline="0" dirty="0" err="1">
                <a:ln>
                  <a:noFill/>
                </a:ln>
                <a:solidFill>
                  <a:srgbClr val="222222"/>
                </a:solidFill>
                <a:effectLst/>
                <a:latin typeface="Comic Sans MS" panose="030F0702030302020204" pitchFamily="66" charset="0"/>
                <a:cs typeface="Times New Roman" panose="02020603050405020304" pitchFamily="18" charset="0"/>
              </a:rPr>
              <a:t>Τι</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 </a:t>
            </a:r>
            <a:r>
              <a:rPr kumimoji="0" lang="en-US" altLang="en-US" sz="3200" b="0" i="0" u="none" strike="noStrike" cap="none" normalizeH="0" baseline="0" dirty="0" err="1">
                <a:ln>
                  <a:noFill/>
                </a:ln>
                <a:solidFill>
                  <a:srgbClr val="222222"/>
                </a:solidFill>
                <a:effectLst/>
                <a:latin typeface="Comic Sans MS" panose="030F0702030302020204" pitchFamily="66" charset="0"/>
                <a:cs typeface="Times New Roman" panose="02020603050405020304" pitchFamily="18" charset="0"/>
              </a:rPr>
              <a:t>έκ</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ανε ο ελέφαντας του παραμυθιού μας;</a:t>
            </a:r>
            <a:endParaRPr kumimoji="0" lang="en-US" altLang="en-US" sz="3200" b="0" i="0" u="none" strike="noStrike" cap="none" normalizeH="0" baseline="0" dirty="0">
              <a:ln>
                <a:noFill/>
              </a:ln>
              <a:solidFill>
                <a:schemeClr val="tx1"/>
              </a:solidFill>
              <a:effectLst/>
              <a:latin typeface="Comic Sans MS" panose="030F0702030302020204" pitchFamily="66"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a:t>
            </a:r>
            <a:r>
              <a:rPr kumimoji="0" lang="el-GR"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Ποιο</a:t>
            </a:r>
            <a:r>
              <a:rPr kumimoji="0" lang="el-GR" altLang="en-US" sz="3200" b="0" i="0" u="none" strike="noStrike" cap="none" normalizeH="0" dirty="0">
                <a:ln>
                  <a:noFill/>
                </a:ln>
                <a:solidFill>
                  <a:srgbClr val="222222"/>
                </a:solidFill>
                <a:effectLst/>
                <a:latin typeface="Comic Sans MS" panose="030F0702030302020204" pitchFamily="66" charset="0"/>
                <a:cs typeface="Times New Roman" panose="02020603050405020304" pitchFamily="18" charset="0"/>
              </a:rPr>
              <a:t> πρόβλημα είχε</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 ο </a:t>
            </a:r>
            <a:r>
              <a:rPr kumimoji="0" lang="en-US" altLang="en-US" sz="3200" b="0" i="0" u="none" strike="noStrike" cap="none" normalizeH="0" baseline="0" dirty="0" err="1">
                <a:ln>
                  <a:noFill/>
                </a:ln>
                <a:solidFill>
                  <a:srgbClr val="222222"/>
                </a:solidFill>
                <a:effectLst/>
                <a:latin typeface="Comic Sans MS" panose="030F0702030302020204" pitchFamily="66" charset="0"/>
                <a:cs typeface="Times New Roman" panose="02020603050405020304" pitchFamily="18" charset="0"/>
              </a:rPr>
              <a:t>ελέφ</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αντα</a:t>
            </a:r>
            <a:r>
              <a:rPr lang="el-GR" altLang="en-US" sz="3200" cap="none" dirty="0">
                <a:solidFill>
                  <a:srgbClr val="222222"/>
                </a:solidFill>
                <a:latin typeface="Comic Sans MS" panose="030F0702030302020204" pitchFamily="66" charset="0"/>
                <a:cs typeface="Times New Roman" panose="02020603050405020304" pitchFamily="18" charset="0"/>
              </a:rPr>
              <a:t>ς</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Comic Sans MS" panose="030F0702030302020204" pitchFamily="66"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a:t>
            </a:r>
            <a:r>
              <a:rPr kumimoji="0" lang="el-GR"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Πως</a:t>
            </a:r>
            <a:r>
              <a:rPr kumimoji="0" lang="el-GR" altLang="en-US" sz="3200" b="0" i="0" u="none" strike="noStrike" cap="none" normalizeH="0" dirty="0">
                <a:ln>
                  <a:noFill/>
                </a:ln>
                <a:solidFill>
                  <a:srgbClr val="222222"/>
                </a:solidFill>
                <a:effectLst/>
                <a:latin typeface="Comic Sans MS" panose="030F0702030302020204" pitchFamily="66" charset="0"/>
                <a:cs typeface="Times New Roman" panose="02020603050405020304" pitchFamily="18" charset="0"/>
              </a:rPr>
              <a:t> </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βο</a:t>
            </a:r>
            <a:r>
              <a:rPr kumimoji="0" lang="el-GR" altLang="en-US" sz="3200" b="0" i="0" u="none" strike="noStrike" cap="none" normalizeH="0" baseline="0" dirty="0" err="1">
                <a:ln>
                  <a:noFill/>
                </a:ln>
                <a:solidFill>
                  <a:srgbClr val="222222"/>
                </a:solidFill>
                <a:effectLst/>
                <a:latin typeface="Comic Sans MS" panose="030F0702030302020204" pitchFamily="66" charset="0"/>
                <a:cs typeface="Times New Roman" panose="02020603050405020304" pitchFamily="18" charset="0"/>
              </a:rPr>
              <a:t>ήθησαν</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 </a:t>
            </a:r>
            <a:r>
              <a:rPr kumimoji="0" lang="el-GR"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τα</a:t>
            </a:r>
            <a:r>
              <a:rPr kumimoji="0" lang="el-GR" altLang="en-US" sz="3200" b="0" i="0" u="none" strike="noStrike" cap="none" normalizeH="0" dirty="0">
                <a:ln>
                  <a:noFill/>
                </a:ln>
                <a:solidFill>
                  <a:srgbClr val="222222"/>
                </a:solidFill>
                <a:effectLst/>
                <a:latin typeface="Comic Sans MS" panose="030F0702030302020204" pitchFamily="66" charset="0"/>
                <a:cs typeface="Times New Roman" panose="02020603050405020304" pitchFamily="18" charset="0"/>
              </a:rPr>
              <a:t> ζώα </a:t>
            </a:r>
            <a:r>
              <a:rPr kumimoji="0" lang="en-US" altLang="en-US" sz="3200" b="0" i="0" u="none" strike="noStrike" cap="none" normalizeH="0" baseline="0" dirty="0" err="1">
                <a:ln>
                  <a:noFill/>
                </a:ln>
                <a:solidFill>
                  <a:srgbClr val="222222"/>
                </a:solidFill>
                <a:effectLst/>
                <a:latin typeface="Comic Sans MS" panose="030F0702030302020204" pitchFamily="66" charset="0"/>
                <a:cs typeface="Times New Roman" panose="02020603050405020304" pitchFamily="18" charset="0"/>
              </a:rPr>
              <a:t>τον</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 ελέφαντα;</a:t>
            </a:r>
            <a:endParaRPr kumimoji="0" lang="en-US" altLang="en-US" sz="3200" b="0" i="0" u="none" strike="noStrike" cap="none" normalizeH="0" baseline="0" dirty="0">
              <a:ln>
                <a:noFill/>
              </a:ln>
              <a:solidFill>
                <a:schemeClr val="tx1"/>
              </a:solidFill>
              <a:effectLst/>
              <a:latin typeface="Comic Sans MS" panose="030F0702030302020204" pitchFamily="66"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l-GR" altLang="en-US" sz="3200" cap="none" dirty="0">
                <a:solidFill>
                  <a:srgbClr val="222222"/>
                </a:solidFill>
                <a:latin typeface="Comic Sans MS" panose="030F0702030302020204" pitchFamily="66" charset="0"/>
                <a:cs typeface="Times New Roman" panose="02020603050405020304" pitchFamily="18" charset="0"/>
              </a:rPr>
              <a:t>-</a:t>
            </a:r>
            <a:r>
              <a:rPr kumimoji="0" lang="en-US" altLang="en-US" sz="3200" b="0" i="0" u="none" strike="noStrike" cap="none" normalizeH="0" baseline="0" dirty="0" err="1">
                <a:ln>
                  <a:noFill/>
                </a:ln>
                <a:solidFill>
                  <a:srgbClr val="222222"/>
                </a:solidFill>
                <a:effectLst/>
                <a:latin typeface="Comic Sans MS" panose="030F0702030302020204" pitchFamily="66" charset="0"/>
                <a:cs typeface="Times New Roman" panose="02020603050405020304" pitchFamily="18" charset="0"/>
              </a:rPr>
              <a:t>Τι</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 σας </a:t>
            </a:r>
            <a:r>
              <a:rPr kumimoji="0" lang="en-US" altLang="en-US" sz="3200" b="0" i="0" u="none" strike="noStrike" cap="none" normalizeH="0" baseline="0" dirty="0" err="1">
                <a:ln>
                  <a:noFill/>
                </a:ln>
                <a:solidFill>
                  <a:srgbClr val="222222"/>
                </a:solidFill>
                <a:effectLst/>
                <a:latin typeface="Comic Sans MS" panose="030F0702030302020204" pitchFamily="66" charset="0"/>
                <a:cs typeface="Times New Roman" panose="02020603050405020304" pitchFamily="18" charset="0"/>
              </a:rPr>
              <a:t>άρεσε</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 από </a:t>
            </a:r>
            <a:r>
              <a:rPr kumimoji="0" lang="en-US" altLang="en-US" sz="3200" b="0" i="0" u="none" strike="noStrike" cap="none" normalizeH="0" baseline="0" dirty="0" err="1">
                <a:ln>
                  <a:noFill/>
                </a:ln>
                <a:solidFill>
                  <a:srgbClr val="222222"/>
                </a:solidFill>
                <a:effectLst/>
                <a:latin typeface="Comic Sans MS" panose="030F0702030302020204" pitchFamily="66" charset="0"/>
                <a:cs typeface="Times New Roman" panose="02020603050405020304" pitchFamily="18" charset="0"/>
              </a:rPr>
              <a:t>το</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 παρα</a:t>
            </a:r>
            <a:r>
              <a:rPr kumimoji="0" lang="en-US" altLang="en-US" sz="3200" b="0" i="0" u="none" strike="noStrike" cap="none" normalizeH="0" baseline="0" dirty="0" err="1">
                <a:ln>
                  <a:noFill/>
                </a:ln>
                <a:solidFill>
                  <a:srgbClr val="222222"/>
                </a:solidFill>
                <a:effectLst/>
                <a:latin typeface="Comic Sans MS" panose="030F0702030302020204" pitchFamily="66" charset="0"/>
                <a:cs typeface="Times New Roman" panose="02020603050405020304" pitchFamily="18" charset="0"/>
              </a:rPr>
              <a:t>μύθι</a:t>
            </a:r>
            <a:r>
              <a:rPr kumimoji="0" lang="en-US" altLang="en-US" sz="3200" b="0" i="0" u="none" strike="noStrike" cap="none" normalizeH="0" baseline="0" dirty="0">
                <a:ln>
                  <a:noFill/>
                </a:ln>
                <a:solidFill>
                  <a:srgbClr val="222222"/>
                </a:solidFill>
                <a:effectLst/>
                <a:latin typeface="Comic Sans MS" panose="030F0702030302020204" pitchFamily="66"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986258" y="4391972"/>
            <a:ext cx="2859068" cy="221998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577251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3419" y="1021461"/>
            <a:ext cx="3899018" cy="4965192"/>
          </a:xfrm>
          <a:solidFill>
            <a:srgbClr val="FFFF00"/>
          </a:solidFill>
          <a:ln w="34925">
            <a:solidFill>
              <a:schemeClr val="tx2">
                <a:lumMod val="75000"/>
              </a:schemeClr>
            </a:solidFill>
          </a:ln>
        </p:spPr>
        <p:txBody>
          <a:bodyPr>
            <a:noAutofit/>
          </a:bodyPr>
          <a:lstStyle/>
          <a:p>
            <a:r>
              <a:rPr lang="el-GR" sz="3600" b="1" cap="none" dirty="0">
                <a:solidFill>
                  <a:srgbClr val="FF0000"/>
                </a:solidFill>
                <a:latin typeface="Comic Sans MS" panose="030F0702030302020204" pitchFamily="66" charset="0"/>
              </a:rPr>
              <a:t>Από ποια συλλαβή ξεκινά το παγωτό</a:t>
            </a:r>
            <a:r>
              <a:rPr lang="en-US" sz="3600" b="1" cap="none" dirty="0">
                <a:solidFill>
                  <a:srgbClr val="FF0000"/>
                </a:solidFill>
                <a:latin typeface="Comic Sans MS" panose="030F0702030302020204" pitchFamily="66" charset="0"/>
              </a:rPr>
              <a:t>;</a:t>
            </a:r>
            <a:br>
              <a:rPr lang="el-GR" sz="3600" b="1" cap="none" dirty="0">
                <a:solidFill>
                  <a:srgbClr val="FF0000"/>
                </a:solidFill>
                <a:latin typeface="Comic Sans MS" panose="030F0702030302020204" pitchFamily="66" charset="0"/>
              </a:rPr>
            </a:br>
            <a:r>
              <a:rPr lang="el-GR" sz="3600" b="1" cap="none" dirty="0">
                <a:solidFill>
                  <a:srgbClr val="FF0000"/>
                </a:solidFill>
                <a:latin typeface="Comic Sans MS" panose="030F0702030302020204" pitchFamily="66" charset="0"/>
              </a:rPr>
              <a:t>Μπράβο!!!</a:t>
            </a:r>
            <a:br>
              <a:rPr lang="el-GR" sz="3600" b="1" cap="none" dirty="0">
                <a:solidFill>
                  <a:srgbClr val="FF0000"/>
                </a:solidFill>
                <a:latin typeface="Comic Sans MS" panose="030F0702030302020204" pitchFamily="66" charset="0"/>
              </a:rPr>
            </a:br>
            <a:r>
              <a:rPr lang="el-GR" sz="3600" b="1" cap="none" dirty="0">
                <a:solidFill>
                  <a:srgbClr val="FF0000"/>
                </a:solidFill>
                <a:latin typeface="Comic Sans MS" panose="030F0702030302020204" pitchFamily="66" charset="0"/>
              </a:rPr>
              <a:t>Από τη συλλαβή </a:t>
            </a:r>
            <a:r>
              <a:rPr lang="el-GR" sz="3600" b="1" cap="none" dirty="0" err="1">
                <a:solidFill>
                  <a:srgbClr val="FF0000"/>
                </a:solidFill>
                <a:latin typeface="Comic Sans MS" panose="030F0702030302020204" pitchFamily="66" charset="0"/>
              </a:rPr>
              <a:t>πα</a:t>
            </a:r>
            <a:r>
              <a:rPr lang="el-GR" sz="3600" b="1" cap="none" dirty="0">
                <a:solidFill>
                  <a:srgbClr val="FF0000"/>
                </a:solidFill>
                <a:latin typeface="Comic Sans MS" panose="030F0702030302020204" pitchFamily="66" charset="0"/>
              </a:rPr>
              <a:t>-</a:t>
            </a:r>
            <a:br>
              <a:rPr lang="el-GR" sz="3600" b="1" cap="none" dirty="0">
                <a:solidFill>
                  <a:srgbClr val="FF0000"/>
                </a:solidFill>
                <a:latin typeface="Comic Sans MS" panose="030F0702030302020204" pitchFamily="66" charset="0"/>
              </a:rPr>
            </a:br>
            <a:r>
              <a:rPr lang="el-GR" sz="3600" b="1" dirty="0">
                <a:solidFill>
                  <a:srgbClr val="FF0000"/>
                </a:solidFill>
                <a:latin typeface="Comic Sans MS" panose="030F0702030302020204" pitchFamily="66" charset="0"/>
              </a:rPr>
              <a:t>Δείξε </a:t>
            </a:r>
            <a:r>
              <a:rPr lang="el-GR" sz="3600" b="1" cap="none" dirty="0">
                <a:solidFill>
                  <a:srgbClr val="FF0000"/>
                </a:solidFill>
                <a:latin typeface="Comic Sans MS" panose="030F0702030302020204" pitchFamily="66" charset="0"/>
              </a:rPr>
              <a:t>τη συλλαβή </a:t>
            </a:r>
            <a:r>
              <a:rPr lang="el-GR" sz="3600" b="1" cap="none" dirty="0" err="1">
                <a:solidFill>
                  <a:srgbClr val="FF0000"/>
                </a:solidFill>
                <a:latin typeface="Comic Sans MS" panose="030F0702030302020204" pitchFamily="66" charset="0"/>
              </a:rPr>
              <a:t>πα</a:t>
            </a:r>
            <a:r>
              <a:rPr lang="el-GR" sz="3600" b="1" cap="none" dirty="0">
                <a:solidFill>
                  <a:srgbClr val="FF0000"/>
                </a:solidFill>
                <a:latin typeface="Comic Sans MS" panose="030F0702030302020204" pitchFamily="66" charset="0"/>
              </a:rPr>
              <a:t>-</a:t>
            </a:r>
            <a:r>
              <a:rPr lang="en-US" sz="3600" b="1" cap="none" dirty="0">
                <a:solidFill>
                  <a:srgbClr val="FF0000"/>
                </a:solidFill>
                <a:latin typeface="Comic Sans MS" panose="030F0702030302020204" pitchFamily="66" charset="0"/>
              </a:rPr>
              <a:t> </a:t>
            </a:r>
          </a:p>
        </p:txBody>
      </p:sp>
      <p:sp>
        <p:nvSpPr>
          <p:cNvPr id="5" name="TextBox 4"/>
          <p:cNvSpPr txBox="1"/>
          <p:nvPr/>
        </p:nvSpPr>
        <p:spPr>
          <a:xfrm>
            <a:off x="1285876" y="558183"/>
            <a:ext cx="5783518" cy="5632311"/>
          </a:xfrm>
          <a:prstGeom prst="rect">
            <a:avLst/>
          </a:prstGeom>
          <a:noFill/>
          <a:ln w="34925">
            <a:solidFill>
              <a:schemeClr val="tx2">
                <a:lumMod val="75000"/>
              </a:schemeClr>
            </a:solidFill>
          </a:ln>
        </p:spPr>
        <p:txBody>
          <a:bodyPr wrap="square" rtlCol="0">
            <a:spAutoFit/>
          </a:bodyPr>
          <a:lstStyle/>
          <a:p>
            <a:pPr algn="ctr"/>
            <a:r>
              <a:rPr lang="el-GR" sz="4000" b="1" u="sng" dirty="0">
                <a:solidFill>
                  <a:srgbClr val="FF0000"/>
                </a:solidFill>
                <a:latin typeface="Comic Sans MS" panose="030F0702030302020204" pitchFamily="66" charset="0"/>
              </a:rPr>
              <a:t>Δείξε τη συλλαβή </a:t>
            </a:r>
            <a:r>
              <a:rPr lang="el-GR" sz="4000" b="1" u="sng" dirty="0" err="1">
                <a:solidFill>
                  <a:srgbClr val="FF0000"/>
                </a:solidFill>
                <a:latin typeface="Comic Sans MS" panose="030F0702030302020204" pitchFamily="66" charset="0"/>
              </a:rPr>
              <a:t>πα</a:t>
            </a:r>
            <a:r>
              <a:rPr lang="el-GR" sz="4000" b="1" u="sng" dirty="0">
                <a:solidFill>
                  <a:srgbClr val="FF0000"/>
                </a:solidFill>
                <a:latin typeface="Comic Sans MS" panose="030F0702030302020204" pitchFamily="66" charset="0"/>
              </a:rPr>
              <a:t>-</a:t>
            </a:r>
          </a:p>
          <a:p>
            <a:endParaRPr lang="el-GR" sz="4000" dirty="0">
              <a:latin typeface="Comic Sans MS" panose="030F0702030302020204" pitchFamily="66" charset="0"/>
            </a:endParaRPr>
          </a:p>
          <a:p>
            <a:r>
              <a:rPr lang="el-GR" sz="4000" b="1" dirty="0" err="1">
                <a:latin typeface="Comic Sans MS" panose="030F0702030302020204" pitchFamily="66" charset="0"/>
              </a:rPr>
              <a:t>πε</a:t>
            </a:r>
            <a:r>
              <a:rPr lang="el-GR" sz="4000" b="1" dirty="0">
                <a:latin typeface="Comic Sans MS" panose="030F0702030302020204" pitchFamily="66" charset="0"/>
              </a:rPr>
              <a:t>  </a:t>
            </a:r>
            <a:r>
              <a:rPr lang="el-GR" sz="4000" b="1" dirty="0" err="1">
                <a:latin typeface="Comic Sans MS" panose="030F0702030302020204" pitchFamily="66" charset="0"/>
              </a:rPr>
              <a:t>πο</a:t>
            </a:r>
            <a:r>
              <a:rPr lang="el-GR" sz="4000" b="1" dirty="0">
                <a:latin typeface="Comic Sans MS" panose="030F0702030302020204" pitchFamily="66" charset="0"/>
              </a:rPr>
              <a:t>   </a:t>
            </a:r>
            <a:r>
              <a:rPr lang="el-GR" sz="4000" b="1" dirty="0" err="1">
                <a:latin typeface="Comic Sans MS" panose="030F0702030302020204" pitchFamily="66" charset="0"/>
              </a:rPr>
              <a:t>πα</a:t>
            </a:r>
            <a:r>
              <a:rPr lang="el-GR" sz="4000" b="1" dirty="0">
                <a:latin typeface="Comic Sans MS" panose="030F0702030302020204" pitchFamily="66" charset="0"/>
              </a:rPr>
              <a:t>   </a:t>
            </a:r>
            <a:r>
              <a:rPr lang="el-GR" sz="4000" b="1" dirty="0" err="1">
                <a:latin typeface="Comic Sans MS" panose="030F0702030302020204" pitchFamily="66" charset="0"/>
              </a:rPr>
              <a:t>πα</a:t>
            </a:r>
            <a:r>
              <a:rPr lang="el-GR" sz="4000" b="1" dirty="0">
                <a:latin typeface="Comic Sans MS" panose="030F0702030302020204" pitchFamily="66" charset="0"/>
              </a:rPr>
              <a:t>   πι</a:t>
            </a:r>
          </a:p>
          <a:p>
            <a:endParaRPr lang="el-GR" sz="4000" b="1" dirty="0">
              <a:latin typeface="Comic Sans MS" panose="030F0702030302020204" pitchFamily="66" charset="0"/>
            </a:endParaRPr>
          </a:p>
          <a:p>
            <a:r>
              <a:rPr lang="el-GR" sz="4000" b="1" dirty="0" err="1">
                <a:latin typeface="Comic Sans MS" panose="030F0702030302020204" pitchFamily="66" charset="0"/>
              </a:rPr>
              <a:t>πο</a:t>
            </a:r>
            <a:r>
              <a:rPr lang="el-GR" sz="4000" b="1" dirty="0">
                <a:latin typeface="Comic Sans MS" panose="030F0702030302020204" pitchFamily="66" charset="0"/>
              </a:rPr>
              <a:t>   </a:t>
            </a:r>
            <a:r>
              <a:rPr lang="el-GR" sz="4000" b="1" dirty="0" err="1">
                <a:latin typeface="Comic Sans MS" panose="030F0702030302020204" pitchFamily="66" charset="0"/>
              </a:rPr>
              <a:t>πε</a:t>
            </a:r>
            <a:r>
              <a:rPr lang="el-GR" sz="4000" b="1" dirty="0">
                <a:latin typeface="Comic Sans MS" panose="030F0702030302020204" pitchFamily="66" charset="0"/>
              </a:rPr>
              <a:t>   </a:t>
            </a:r>
            <a:r>
              <a:rPr lang="el-GR" sz="4000" b="1" dirty="0" err="1">
                <a:latin typeface="Comic Sans MS" panose="030F0702030302020204" pitchFamily="66" charset="0"/>
              </a:rPr>
              <a:t>πη</a:t>
            </a:r>
            <a:r>
              <a:rPr lang="el-GR" sz="4000" b="1" dirty="0">
                <a:latin typeface="Comic Sans MS" panose="030F0702030302020204" pitchFamily="66" charset="0"/>
              </a:rPr>
              <a:t>   </a:t>
            </a:r>
            <a:r>
              <a:rPr lang="el-GR" sz="4000" b="1" dirty="0" err="1">
                <a:latin typeface="Comic Sans MS" panose="030F0702030302020204" pitchFamily="66" charset="0"/>
              </a:rPr>
              <a:t>πα</a:t>
            </a:r>
            <a:r>
              <a:rPr lang="el-GR" sz="4000" b="1" dirty="0">
                <a:latin typeface="Comic Sans MS" panose="030F0702030302020204" pitchFamily="66" charset="0"/>
              </a:rPr>
              <a:t>  </a:t>
            </a:r>
            <a:r>
              <a:rPr lang="el-GR" sz="4000" b="1" dirty="0" err="1">
                <a:latin typeface="Comic Sans MS" panose="030F0702030302020204" pitchFamily="66" charset="0"/>
              </a:rPr>
              <a:t>πη</a:t>
            </a:r>
            <a:endParaRPr lang="el-GR" sz="4000" b="1" dirty="0">
              <a:latin typeface="Comic Sans MS" panose="030F0702030302020204" pitchFamily="66" charset="0"/>
            </a:endParaRPr>
          </a:p>
          <a:p>
            <a:endParaRPr lang="el-GR" sz="4000" b="1" dirty="0">
              <a:latin typeface="Comic Sans MS" panose="030F0702030302020204" pitchFamily="66" charset="0"/>
            </a:endParaRPr>
          </a:p>
          <a:p>
            <a:r>
              <a:rPr lang="el-GR" sz="4000" b="1" dirty="0" err="1">
                <a:latin typeface="Comic Sans MS" panose="030F0702030302020204" pitchFamily="66" charset="0"/>
              </a:rPr>
              <a:t>πα</a:t>
            </a:r>
            <a:r>
              <a:rPr lang="el-GR" sz="4000" b="1" dirty="0">
                <a:latin typeface="Comic Sans MS" panose="030F0702030302020204" pitchFamily="66" charset="0"/>
              </a:rPr>
              <a:t>  </a:t>
            </a:r>
            <a:r>
              <a:rPr lang="el-GR" sz="4000" b="1" dirty="0" err="1">
                <a:latin typeface="Comic Sans MS" panose="030F0702030302020204" pitchFamily="66" charset="0"/>
              </a:rPr>
              <a:t>πο</a:t>
            </a:r>
            <a:r>
              <a:rPr lang="el-GR" sz="4000" b="1" dirty="0">
                <a:latin typeface="Comic Sans MS" panose="030F0702030302020204" pitchFamily="66" charset="0"/>
              </a:rPr>
              <a:t>   </a:t>
            </a:r>
            <a:r>
              <a:rPr lang="el-GR" sz="4000" b="1" dirty="0" err="1">
                <a:latin typeface="Comic Sans MS" panose="030F0702030302020204" pitchFamily="66" charset="0"/>
              </a:rPr>
              <a:t>πα</a:t>
            </a:r>
            <a:r>
              <a:rPr lang="el-GR" sz="4000" b="1" dirty="0">
                <a:latin typeface="Comic Sans MS" panose="030F0702030302020204" pitchFamily="66" charset="0"/>
              </a:rPr>
              <a:t>   </a:t>
            </a:r>
            <a:r>
              <a:rPr lang="el-GR" sz="4000" b="1" dirty="0" err="1">
                <a:latin typeface="Comic Sans MS" panose="030F0702030302020204" pitchFamily="66" charset="0"/>
              </a:rPr>
              <a:t>πο</a:t>
            </a:r>
            <a:r>
              <a:rPr lang="el-GR" sz="4000" b="1" dirty="0">
                <a:latin typeface="Comic Sans MS" panose="030F0702030302020204" pitchFamily="66" charset="0"/>
              </a:rPr>
              <a:t>   πι</a:t>
            </a:r>
          </a:p>
          <a:p>
            <a:endParaRPr lang="el-GR" sz="4000" b="1" dirty="0">
              <a:latin typeface="Comic Sans MS" panose="030F0702030302020204" pitchFamily="66" charset="0"/>
            </a:endParaRPr>
          </a:p>
          <a:p>
            <a:r>
              <a:rPr lang="el-GR" sz="4000" b="1" dirty="0" err="1">
                <a:latin typeface="Comic Sans MS" panose="030F0702030302020204" pitchFamily="66" charset="0"/>
              </a:rPr>
              <a:t>πε</a:t>
            </a:r>
            <a:r>
              <a:rPr lang="el-GR" sz="4000" b="1" dirty="0">
                <a:latin typeface="Comic Sans MS" panose="030F0702030302020204" pitchFamily="66" charset="0"/>
              </a:rPr>
              <a:t>  </a:t>
            </a:r>
            <a:r>
              <a:rPr lang="el-GR" sz="4000" b="1" dirty="0" err="1">
                <a:latin typeface="Comic Sans MS" panose="030F0702030302020204" pitchFamily="66" charset="0"/>
              </a:rPr>
              <a:t>πυ</a:t>
            </a:r>
            <a:r>
              <a:rPr lang="el-GR" sz="4000" b="1" dirty="0">
                <a:latin typeface="Comic Sans MS" panose="030F0702030302020204" pitchFamily="66" charset="0"/>
              </a:rPr>
              <a:t>   </a:t>
            </a:r>
            <a:r>
              <a:rPr lang="el-GR" sz="4000" b="1" dirty="0" err="1">
                <a:latin typeface="Comic Sans MS" panose="030F0702030302020204" pitchFamily="66" charset="0"/>
              </a:rPr>
              <a:t>πα</a:t>
            </a:r>
            <a:r>
              <a:rPr lang="el-GR" sz="4000" b="1" dirty="0">
                <a:latin typeface="Comic Sans MS" panose="030F0702030302020204" pitchFamily="66" charset="0"/>
              </a:rPr>
              <a:t>   πι    </a:t>
            </a:r>
            <a:r>
              <a:rPr lang="el-GR" sz="4000" b="1" dirty="0" err="1">
                <a:latin typeface="Comic Sans MS" panose="030F0702030302020204" pitchFamily="66" charset="0"/>
              </a:rPr>
              <a:t>πα</a:t>
            </a:r>
            <a:r>
              <a:rPr lang="el-GR" sz="4000" b="1" dirty="0">
                <a:latin typeface="Comic Sans MS" panose="030F0702030302020204" pitchFamily="66" charset="0"/>
              </a:rPr>
              <a:t> </a:t>
            </a:r>
            <a:endParaRPr lang="en-US" sz="4000" b="1" dirty="0">
              <a:latin typeface="Comic Sans MS" panose="030F0702030302020204" pitchFamily="66" charset="0"/>
            </a:endParaRPr>
          </a:p>
        </p:txBody>
      </p:sp>
    </p:spTree>
    <p:extLst>
      <p:ext uri="{BB962C8B-B14F-4D97-AF65-F5344CB8AC3E}">
        <p14:creationId xmlns:p14="http://schemas.microsoft.com/office/powerpoint/2010/main" val="2091555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32332" y="2006677"/>
            <a:ext cx="5286703" cy="3395640"/>
          </a:xfrm>
          <a:solidFill>
            <a:srgbClr val="FFFF00"/>
          </a:solidFill>
          <a:ln>
            <a:solidFill>
              <a:schemeClr val="tx1"/>
            </a:solidFill>
          </a:ln>
        </p:spPr>
        <p:txBody>
          <a:bodyPr>
            <a:normAutofit fontScale="90000"/>
          </a:bodyPr>
          <a:lstStyle/>
          <a:p>
            <a:pPr algn="ctr"/>
            <a:r>
              <a:rPr lang="el-GR" sz="5400" b="1" cap="none" dirty="0">
                <a:latin typeface="Comic Sans MS" panose="030F0702030302020204" pitchFamily="66" charset="0"/>
              </a:rPr>
              <a:t>Σκέψου κι άλλες λέξεις που ξεκινούν από αυτές τις συλλαβές.</a:t>
            </a:r>
            <a:endParaRPr lang="en-US" sz="5400" b="1" cap="none" dirty="0">
              <a:latin typeface="Comic Sans MS" panose="030F0702030302020204" pitchFamily="66" charset="0"/>
            </a:endParaRPr>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09600" y="359562"/>
            <a:ext cx="5307724" cy="6056843"/>
          </a:xfrm>
          <a:prstGeom prst="rect">
            <a:avLst/>
          </a:prstGeom>
        </p:spPr>
      </p:pic>
    </p:spTree>
    <p:extLst>
      <p:ext uri="{BB962C8B-B14F-4D97-AF65-F5344CB8AC3E}">
        <p14:creationId xmlns:p14="http://schemas.microsoft.com/office/powerpoint/2010/main" val="2661056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0731" y="330764"/>
            <a:ext cx="10058399" cy="1293501"/>
          </a:xfrm>
          <a:solidFill>
            <a:srgbClr val="FFFF00"/>
          </a:solidFill>
          <a:ln w="34925">
            <a:solidFill>
              <a:srgbClr val="0070C0"/>
            </a:solidFill>
          </a:ln>
        </p:spPr>
        <p:txBody>
          <a:bodyPr>
            <a:noAutofit/>
          </a:bodyPr>
          <a:lstStyle/>
          <a:p>
            <a:pPr algn="ctr"/>
            <a:br>
              <a:rPr lang="el-GR" sz="3600" b="1" dirty="0">
                <a:solidFill>
                  <a:srgbClr val="FF0000"/>
                </a:solidFill>
                <a:latin typeface="Comic Sans MS" panose="030F0702030302020204" pitchFamily="66" charset="0"/>
              </a:rPr>
            </a:br>
            <a:r>
              <a:rPr lang="el-GR" sz="3600" b="1" cap="none" dirty="0">
                <a:solidFill>
                  <a:srgbClr val="FF0000"/>
                </a:solidFill>
                <a:latin typeface="Comic Sans MS" panose="030F0702030302020204" pitchFamily="66" charset="0"/>
              </a:rPr>
              <a:t>Κτύπα με τα χέρια σου την κάθε λέξη και μέτρησε τις συλλαβές της.</a:t>
            </a:r>
            <a:br>
              <a:rPr lang="el-GR" sz="3600" cap="none" dirty="0"/>
            </a:br>
            <a:endParaRPr lang="en-US" sz="3600" cap="none" dirty="0"/>
          </a:p>
        </p:txBody>
      </p:sp>
      <p:pic>
        <p:nvPicPr>
          <p:cNvPr id="3" name="Picture 2"/>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391628" y="1816334"/>
            <a:ext cx="1857932" cy="206775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30837" y="1816334"/>
            <a:ext cx="1985963" cy="198596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Rectangle 6"/>
          <p:cNvSpPr/>
          <p:nvPr/>
        </p:nvSpPr>
        <p:spPr>
          <a:xfrm>
            <a:off x="729794" y="4024860"/>
            <a:ext cx="2620000" cy="71530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000" dirty="0">
                <a:solidFill>
                  <a:schemeClr val="tx1"/>
                </a:solidFill>
                <a:latin typeface="Comic Sans MS" panose="030F0702030302020204" pitchFamily="66" charset="0"/>
              </a:rPr>
              <a:t>παγωτό</a:t>
            </a:r>
            <a:endParaRPr lang="en-US" sz="4000" dirty="0">
              <a:solidFill>
                <a:schemeClr val="tx1"/>
              </a:solidFill>
              <a:latin typeface="Comic Sans MS" panose="030F0702030302020204" pitchFamily="66" charset="0"/>
            </a:endParaRPr>
          </a:p>
        </p:txBody>
      </p:sp>
      <p:sp>
        <p:nvSpPr>
          <p:cNvPr id="8" name="TextBox 7"/>
          <p:cNvSpPr txBox="1"/>
          <p:nvPr/>
        </p:nvSpPr>
        <p:spPr>
          <a:xfrm>
            <a:off x="4718384" y="4032275"/>
            <a:ext cx="3265409" cy="707886"/>
          </a:xfrm>
          <a:prstGeom prst="rect">
            <a:avLst/>
          </a:prstGeom>
          <a:solidFill>
            <a:srgbClr val="FFFF00"/>
          </a:solidFill>
          <a:ln>
            <a:solidFill>
              <a:schemeClr val="tx1"/>
            </a:solidFill>
          </a:ln>
        </p:spPr>
        <p:txBody>
          <a:bodyPr wrap="square" rtlCol="0">
            <a:spAutoFit/>
          </a:bodyPr>
          <a:lstStyle/>
          <a:p>
            <a:r>
              <a:rPr lang="el-GR" sz="4000" dirty="0">
                <a:latin typeface="Comic Sans MS" panose="030F0702030302020204" pitchFamily="66" charset="0"/>
              </a:rPr>
              <a:t>παγωτατζής</a:t>
            </a:r>
            <a:endParaRPr lang="en-US" sz="4000" dirty="0">
              <a:latin typeface="Comic Sans MS" panose="030F0702030302020204" pitchFamily="66" charset="0"/>
            </a:endParaRPr>
          </a:p>
        </p:txBody>
      </p:sp>
      <p:sp>
        <p:nvSpPr>
          <p:cNvPr id="9" name="TextBox 8"/>
          <p:cNvSpPr txBox="1"/>
          <p:nvPr/>
        </p:nvSpPr>
        <p:spPr>
          <a:xfrm>
            <a:off x="8682037" y="4032275"/>
            <a:ext cx="2137356" cy="707886"/>
          </a:xfrm>
          <a:prstGeom prst="rect">
            <a:avLst/>
          </a:prstGeom>
          <a:solidFill>
            <a:srgbClr val="FFFF00"/>
          </a:solidFill>
          <a:ln>
            <a:solidFill>
              <a:schemeClr val="tx1"/>
            </a:solidFill>
          </a:ln>
        </p:spPr>
        <p:txBody>
          <a:bodyPr wrap="square" rtlCol="0">
            <a:spAutoFit/>
          </a:bodyPr>
          <a:lstStyle/>
          <a:p>
            <a:pPr algn="ctr"/>
            <a:r>
              <a:rPr lang="el-GR" sz="4000" dirty="0">
                <a:latin typeface="Comic Sans MS" panose="030F0702030302020204" pitchFamily="66" charset="0"/>
              </a:rPr>
              <a:t>ήλιος</a:t>
            </a:r>
            <a:endParaRPr lang="en-US" sz="4000" dirty="0">
              <a:latin typeface="Comic Sans MS" panose="030F0702030302020204" pitchFamily="66" charset="0"/>
            </a:endParaRPr>
          </a:p>
        </p:txBody>
      </p:sp>
      <p:pic>
        <p:nvPicPr>
          <p:cNvPr id="10" name="Picture 9"/>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682038" y="1795139"/>
            <a:ext cx="2137356" cy="208895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TextBox 10"/>
          <p:cNvSpPr txBox="1"/>
          <p:nvPr/>
        </p:nvSpPr>
        <p:spPr>
          <a:xfrm>
            <a:off x="3249560" y="5055463"/>
            <a:ext cx="5948516" cy="1569660"/>
          </a:xfrm>
          <a:prstGeom prst="rect">
            <a:avLst/>
          </a:prstGeom>
          <a:solidFill>
            <a:srgbClr val="FFFF00"/>
          </a:solidFill>
          <a:ln w="34925">
            <a:solidFill>
              <a:srgbClr val="0070C0"/>
            </a:solidFill>
          </a:ln>
        </p:spPr>
        <p:txBody>
          <a:bodyPr wrap="square" rtlCol="0">
            <a:spAutoFit/>
          </a:bodyPr>
          <a:lstStyle/>
          <a:p>
            <a:pPr algn="ctr"/>
            <a:r>
              <a:rPr lang="el-GR" sz="3200" b="1" dirty="0">
                <a:solidFill>
                  <a:srgbClr val="FF0000"/>
                </a:solidFill>
                <a:latin typeface="Comic Sans MS" panose="030F0702030302020204" pitchFamily="66" charset="0"/>
              </a:rPr>
              <a:t>Σκέψου κι άλλες λέξεις που έχουν τον ίδιο αριθμό συλλαβών με τις πιο πάνω.</a:t>
            </a:r>
            <a:endParaRPr lang="en-US" sz="3200" b="1" dirty="0">
              <a:solidFill>
                <a:srgbClr val="FF0000"/>
              </a:solidFill>
              <a:latin typeface="Comic Sans MS" panose="030F0702030302020204" pitchFamily="66" charset="0"/>
            </a:endParaRPr>
          </a:p>
        </p:txBody>
      </p:sp>
      <p:sp>
        <p:nvSpPr>
          <p:cNvPr id="12" name="Up Arrow 11"/>
          <p:cNvSpPr/>
          <p:nvPr/>
        </p:nvSpPr>
        <p:spPr>
          <a:xfrm rot="18695208">
            <a:off x="2580739" y="4615853"/>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p Arrow 12"/>
          <p:cNvSpPr/>
          <p:nvPr/>
        </p:nvSpPr>
        <p:spPr>
          <a:xfrm>
            <a:off x="5981502" y="4671364"/>
            <a:ext cx="484632" cy="3841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Up Arrow 13"/>
          <p:cNvSpPr/>
          <p:nvPr/>
        </p:nvSpPr>
        <p:spPr>
          <a:xfrm rot="2902448">
            <a:off x="9336435" y="4615713"/>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2547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3269"/>
            <a:ext cx="11035862" cy="888193"/>
          </a:xfrm>
          <a:solidFill>
            <a:srgbClr val="FFFF00"/>
          </a:solidFill>
          <a:ln w="19050">
            <a:solidFill>
              <a:schemeClr val="tx1"/>
            </a:solidFill>
          </a:ln>
        </p:spPr>
        <p:txBody>
          <a:bodyPr>
            <a:noAutofit/>
          </a:bodyPr>
          <a:lstStyle/>
          <a:p>
            <a:pPr algn="ctr"/>
            <a:r>
              <a:rPr lang="el-GR" sz="2800" b="1" cap="none" dirty="0"/>
              <a:t>Σκέψου και πες σε ποια ομάδα ανήκουν οι πιο κάτω λέξεις</a:t>
            </a:r>
            <a:r>
              <a:rPr lang="el-GR" sz="2800" b="1" dirty="0"/>
              <a:t>. Σκέψου κι άλλες λέξεις που έχουν ίδιο αριθμό συλλαβών με αυτές.</a:t>
            </a:r>
            <a:endParaRPr lang="en-US" sz="2800" b="1" dirty="0"/>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51210" y="1235946"/>
            <a:ext cx="3454226" cy="953557"/>
          </a:xfrm>
          <a:prstGeom prst="rect">
            <a:avLst/>
          </a:prstGeom>
        </p:spPr>
      </p:pic>
      <p:pic>
        <p:nvPicPr>
          <p:cNvPr id="6" name="Picture 5"/>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137934" y="1235945"/>
            <a:ext cx="3750022" cy="940617"/>
          </a:xfrm>
          <a:prstGeom prst="rect">
            <a:avLst/>
          </a:prstGeom>
        </p:spPr>
      </p:pic>
      <p:pic>
        <p:nvPicPr>
          <p:cNvPr id="7" name="Picture 6"/>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196314" y="1235945"/>
            <a:ext cx="3534507" cy="940617"/>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780228107"/>
              </p:ext>
            </p:extLst>
          </p:nvPr>
        </p:nvGraphicFramePr>
        <p:xfrm>
          <a:off x="420413" y="2263986"/>
          <a:ext cx="11456739" cy="4398070"/>
        </p:xfrm>
        <a:graphic>
          <a:graphicData uri="http://schemas.openxmlformats.org/drawingml/2006/table">
            <a:tbl>
              <a:tblPr firstRow="1" bandRow="1">
                <a:tableStyleId>{5C22544A-7EE6-4342-B048-85BDC9FD1C3A}</a:tableStyleId>
              </a:tblPr>
              <a:tblGrid>
                <a:gridCol w="3818913">
                  <a:extLst>
                    <a:ext uri="{9D8B030D-6E8A-4147-A177-3AD203B41FA5}">
                      <a16:colId xmlns:a16="http://schemas.microsoft.com/office/drawing/2014/main" val="3520014746"/>
                    </a:ext>
                  </a:extLst>
                </a:gridCol>
                <a:gridCol w="3818913">
                  <a:extLst>
                    <a:ext uri="{9D8B030D-6E8A-4147-A177-3AD203B41FA5}">
                      <a16:colId xmlns:a16="http://schemas.microsoft.com/office/drawing/2014/main" val="1579237376"/>
                    </a:ext>
                  </a:extLst>
                </a:gridCol>
                <a:gridCol w="3818913">
                  <a:extLst>
                    <a:ext uri="{9D8B030D-6E8A-4147-A177-3AD203B41FA5}">
                      <a16:colId xmlns:a16="http://schemas.microsoft.com/office/drawing/2014/main" val="3683382305"/>
                    </a:ext>
                  </a:extLst>
                </a:gridCol>
              </a:tblGrid>
              <a:tr h="879614">
                <a:tc>
                  <a:txBody>
                    <a:bodyPr/>
                    <a:lstStyle/>
                    <a:p>
                      <a:pPr algn="ctr"/>
                      <a:r>
                        <a:rPr lang="el-GR" sz="2400" dirty="0">
                          <a:solidFill>
                            <a:schemeClr val="tx1"/>
                          </a:solidFill>
                          <a:latin typeface="Comic Sans MS" panose="030F0702030302020204" pitchFamily="66" charset="0"/>
                        </a:rPr>
                        <a:t>Δισύλλαβες λέξεις (2)</a:t>
                      </a:r>
                      <a:endParaRPr lang="en-US" sz="2400" dirty="0">
                        <a:solidFill>
                          <a:schemeClr val="tx1"/>
                        </a:solidFill>
                        <a:latin typeface="Comic Sans MS" panose="030F0702030302020204" pitchFamily="66" charset="0"/>
                      </a:endParaRPr>
                    </a:p>
                  </a:txBody>
                  <a:tcPr>
                    <a:noFill/>
                  </a:tcPr>
                </a:tc>
                <a:tc>
                  <a:txBody>
                    <a:bodyPr/>
                    <a:lstStyle/>
                    <a:p>
                      <a:pPr algn="ctr"/>
                      <a:r>
                        <a:rPr lang="el-GR" sz="2400" dirty="0">
                          <a:solidFill>
                            <a:schemeClr val="tx1"/>
                          </a:solidFill>
                          <a:latin typeface="Comic Sans MS" panose="030F0702030302020204" pitchFamily="66" charset="0"/>
                        </a:rPr>
                        <a:t>Τρισύλλαβες λέξεις(3)</a:t>
                      </a:r>
                      <a:endParaRPr lang="en-US" sz="2400" dirty="0">
                        <a:solidFill>
                          <a:schemeClr val="tx1"/>
                        </a:solidFill>
                        <a:latin typeface="Comic Sans MS" panose="030F0702030302020204" pitchFamily="66" charset="0"/>
                      </a:endParaRPr>
                    </a:p>
                  </a:txBody>
                  <a:tcPr>
                    <a:noFill/>
                  </a:tcPr>
                </a:tc>
                <a:tc>
                  <a:txBody>
                    <a:bodyPr/>
                    <a:lstStyle/>
                    <a:p>
                      <a:pPr algn="ctr"/>
                      <a:r>
                        <a:rPr lang="el-GR" sz="2400" dirty="0">
                          <a:solidFill>
                            <a:schemeClr val="tx1"/>
                          </a:solidFill>
                          <a:latin typeface="Comic Sans MS" panose="030F0702030302020204" pitchFamily="66" charset="0"/>
                        </a:rPr>
                        <a:t>Τετρασύλλαβες</a:t>
                      </a:r>
                      <a:r>
                        <a:rPr lang="el-GR" sz="2400" baseline="0" dirty="0">
                          <a:solidFill>
                            <a:schemeClr val="tx1"/>
                          </a:solidFill>
                          <a:latin typeface="Comic Sans MS" panose="030F0702030302020204" pitchFamily="66" charset="0"/>
                        </a:rPr>
                        <a:t> λέξεις(4)</a:t>
                      </a:r>
                      <a:endParaRPr lang="en-US" sz="2400" dirty="0">
                        <a:solidFill>
                          <a:schemeClr val="tx1"/>
                        </a:solidFill>
                        <a:latin typeface="Comic Sans MS" panose="030F0702030302020204" pitchFamily="66" charset="0"/>
                      </a:endParaRPr>
                    </a:p>
                  </a:txBody>
                  <a:tcPr>
                    <a:noFill/>
                  </a:tcPr>
                </a:tc>
                <a:extLst>
                  <a:ext uri="{0D108BD9-81ED-4DB2-BD59-A6C34878D82A}">
                    <a16:rowId xmlns:a16="http://schemas.microsoft.com/office/drawing/2014/main" val="3054555334"/>
                  </a:ext>
                </a:extLst>
              </a:tr>
              <a:tr h="879614">
                <a:tc>
                  <a:txBody>
                    <a:bodyPr/>
                    <a:lstStyle/>
                    <a:p>
                      <a:r>
                        <a:rPr lang="el-GR" dirty="0"/>
                        <a:t>1.</a:t>
                      </a: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49325083"/>
                  </a:ext>
                </a:extLst>
              </a:tr>
              <a:tr h="879614">
                <a:tc>
                  <a:txBody>
                    <a:bodyPr/>
                    <a:lstStyle/>
                    <a:p>
                      <a:r>
                        <a:rPr lang="el-GR" dirty="0"/>
                        <a:t>2.</a:t>
                      </a: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426330527"/>
                  </a:ext>
                </a:extLst>
              </a:tr>
              <a:tr h="879614">
                <a:tc>
                  <a:txBody>
                    <a:bodyPr/>
                    <a:lstStyle/>
                    <a:p>
                      <a:r>
                        <a:rPr lang="el-GR" dirty="0"/>
                        <a:t>3</a:t>
                      </a:r>
                      <a:endParaRPr lang="en-US" dirty="0"/>
                    </a:p>
                  </a:txBody>
                  <a:tcPr/>
                </a:tc>
                <a:tc>
                  <a:txBody>
                    <a:bodyPr/>
                    <a:lstStyle/>
                    <a:p>
                      <a:endParaRPr lang="en-US"/>
                    </a:p>
                  </a:txBody>
                  <a:tcPr/>
                </a:tc>
                <a:tc>
                  <a:txBody>
                    <a:bodyPr/>
                    <a:lstStyle/>
                    <a:p>
                      <a:endParaRPr lang="en-US" dirty="0"/>
                    </a:p>
                  </a:txBody>
                  <a:tcPr>
                    <a:noFill/>
                  </a:tcPr>
                </a:tc>
                <a:extLst>
                  <a:ext uri="{0D108BD9-81ED-4DB2-BD59-A6C34878D82A}">
                    <a16:rowId xmlns:a16="http://schemas.microsoft.com/office/drawing/2014/main" val="2510930513"/>
                  </a:ext>
                </a:extLst>
              </a:tr>
              <a:tr h="879614">
                <a:tc>
                  <a:txBody>
                    <a:bodyPr/>
                    <a:lstStyle/>
                    <a:p>
                      <a:r>
                        <a:rPr lang="el-GR" dirty="0"/>
                        <a:t>4</a:t>
                      </a:r>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119382367"/>
                  </a:ext>
                </a:extLst>
              </a:tr>
            </a:tbl>
          </a:graphicData>
        </a:graphic>
      </p:graphicFrame>
    </p:spTree>
    <p:extLst>
      <p:ext uri="{BB962C8B-B14F-4D97-AF65-F5344CB8AC3E}">
        <p14:creationId xmlns:p14="http://schemas.microsoft.com/office/powerpoint/2010/main" val="3300355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854" y="353046"/>
            <a:ext cx="10364451" cy="1596177"/>
          </a:xfrm>
          <a:solidFill>
            <a:srgbClr val="FFFF00"/>
          </a:solidFill>
          <a:ln w="31750">
            <a:solidFill>
              <a:schemeClr val="accent1">
                <a:shade val="50000"/>
              </a:schemeClr>
            </a:solidFill>
          </a:ln>
        </p:spPr>
        <p:txBody>
          <a:bodyPr/>
          <a:lstStyle/>
          <a:p>
            <a:pPr algn="ctr"/>
            <a:r>
              <a:rPr lang="en-US" cap="none" dirty="0"/>
              <a:t>T</a:t>
            </a:r>
            <a:r>
              <a:rPr lang="el-GR" cap="none" dirty="0">
                <a:latin typeface="Comic Sans MS" panose="030F0702030302020204" pitchFamily="66" charset="0"/>
              </a:rPr>
              <a:t>ι σχήμα έχει το χωνάκι του παγωτού</a:t>
            </a:r>
            <a:r>
              <a:rPr lang="en-US" dirty="0">
                <a:latin typeface="Comic Sans MS" panose="030F0702030302020204" pitchFamily="66" charset="0"/>
              </a:rPr>
              <a:t>; </a:t>
            </a:r>
            <a:br>
              <a:rPr lang="el-GR" dirty="0">
                <a:latin typeface="Comic Sans MS" panose="030F0702030302020204" pitchFamily="66" charset="0"/>
              </a:rPr>
            </a:br>
            <a:r>
              <a:rPr lang="el-GR" cap="none" dirty="0">
                <a:latin typeface="Comic Sans MS" panose="030F0702030302020204" pitchFamily="66" charset="0"/>
              </a:rPr>
              <a:t>Μα</a:t>
            </a:r>
            <a:r>
              <a:rPr lang="el-GR" dirty="0">
                <a:latin typeface="Comic Sans MS" panose="030F0702030302020204" pitchFamily="66" charset="0"/>
              </a:rPr>
              <a:t> </a:t>
            </a:r>
            <a:r>
              <a:rPr lang="el-GR" cap="none" dirty="0">
                <a:latin typeface="Comic Sans MS" panose="030F0702030302020204" pitchFamily="66" charset="0"/>
              </a:rPr>
              <a:t>φυσικά</a:t>
            </a:r>
            <a:r>
              <a:rPr lang="el-GR" dirty="0">
                <a:latin typeface="Comic Sans MS" panose="030F0702030302020204" pitchFamily="66" charset="0"/>
              </a:rPr>
              <a:t>...  </a:t>
            </a:r>
            <a:r>
              <a:rPr lang="el-GR" sz="5400" b="1" dirty="0">
                <a:solidFill>
                  <a:srgbClr val="FF33CC"/>
                </a:solidFill>
                <a:latin typeface="Comic Sans MS" panose="030F0702030302020204" pitchFamily="66" charset="0"/>
              </a:rPr>
              <a:t>ΚΩΝΟΣ</a:t>
            </a:r>
            <a:endParaRPr lang="en-US" sz="5400" b="1" dirty="0">
              <a:solidFill>
                <a:srgbClr val="FF33CC"/>
              </a:solidFill>
              <a:latin typeface="Comic Sans MS" panose="030F0702030302020204"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910656" y="2196281"/>
            <a:ext cx="6054668" cy="4285888"/>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672884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916" y="389302"/>
            <a:ext cx="10364451" cy="5601309"/>
          </a:xfrm>
        </p:spPr>
        <p:txBody>
          <a:bodyPr>
            <a:normAutofit fontScale="90000"/>
          </a:bodyPr>
          <a:lstStyle/>
          <a:p>
            <a:pPr algn="l"/>
            <a:r>
              <a:rPr lang="el-GR" cap="none" dirty="0"/>
              <a:t>1</a:t>
            </a:r>
            <a:r>
              <a:rPr lang="el-GR" cap="none" dirty="0">
                <a:latin typeface="Comic Sans MS" panose="030F0702030302020204" pitchFamily="66" charset="0"/>
              </a:rPr>
              <a:t>. Ψάξε στο σπίτι σου και βρες αντικείμενα που έχουν σχήμα κώνου.</a:t>
            </a:r>
            <a:br>
              <a:rPr lang="el-GR" cap="none" dirty="0">
                <a:latin typeface="Comic Sans MS" panose="030F0702030302020204" pitchFamily="66" charset="0"/>
              </a:rPr>
            </a:br>
            <a:r>
              <a:rPr lang="el-GR" cap="none" dirty="0">
                <a:latin typeface="Comic Sans MS" panose="030F0702030302020204" pitchFamily="66" charset="0"/>
              </a:rPr>
              <a:t>2. Δείξε τον κώνο στις εικόνες.</a:t>
            </a:r>
            <a:br>
              <a:rPr lang="el-GR" cap="none" dirty="0">
                <a:latin typeface="Comic Sans MS" panose="030F0702030302020204" pitchFamily="66" charset="0"/>
              </a:rPr>
            </a:br>
            <a:br>
              <a:rPr lang="el-GR" cap="none" dirty="0">
                <a:latin typeface="Comic Sans MS" panose="030F0702030302020204" pitchFamily="66" charset="0"/>
              </a:rPr>
            </a:br>
            <a:br>
              <a:rPr lang="el-GR" cap="none" dirty="0">
                <a:latin typeface="Comic Sans MS" panose="030F0702030302020204" pitchFamily="66" charset="0"/>
              </a:rPr>
            </a:br>
            <a:br>
              <a:rPr lang="el-GR" cap="none" dirty="0">
                <a:latin typeface="Comic Sans MS" panose="030F0702030302020204" pitchFamily="66" charset="0"/>
              </a:rPr>
            </a:br>
            <a:br>
              <a:rPr lang="el-GR" cap="none" dirty="0">
                <a:latin typeface="Comic Sans MS" panose="030F0702030302020204" pitchFamily="66" charset="0"/>
              </a:rPr>
            </a:br>
            <a:br>
              <a:rPr lang="el-GR" cap="none" dirty="0">
                <a:latin typeface="Comic Sans MS" panose="030F0702030302020204" pitchFamily="66" charset="0"/>
              </a:rPr>
            </a:br>
            <a:r>
              <a:rPr lang="el-GR" cap="none" dirty="0">
                <a:latin typeface="Comic Sans MS" panose="030F0702030302020204" pitchFamily="66" charset="0"/>
              </a:rPr>
              <a:t>3.Άκουσε το τραγούδι από τα ζουζούνια κώνος</a:t>
            </a:r>
            <a:br>
              <a:rPr lang="el-GR" cap="none" dirty="0">
                <a:latin typeface="Comic Sans MS" panose="030F0702030302020204" pitchFamily="66" charset="0"/>
              </a:rPr>
            </a:br>
            <a:r>
              <a:rPr lang="en-US" sz="2400" cap="none" dirty="0">
                <a:latin typeface="Comic Sans MS" panose="030F0702030302020204" pitchFamily="66" charset="0"/>
                <a:hlinkClick r:id="rId2"/>
              </a:rPr>
              <a:t>https://www.youtube.com/watch?v=zynd2mjz7r4</a:t>
            </a:r>
            <a:endParaRPr lang="en-US" sz="2400" cap="none" dirty="0">
              <a:latin typeface="Comic Sans MS" panose="030F0702030302020204" pitchFamily="66"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78069" y="2163455"/>
            <a:ext cx="3510455" cy="2327234"/>
          </a:xfrm>
          <a:prstGeom prst="rect">
            <a:avLst/>
          </a:prstGeom>
          <a:ln w="88900" cap="sq" cmpd="thickThin">
            <a:solidFill>
              <a:srgbClr val="000000"/>
            </a:solidFill>
            <a:prstDash val="solid"/>
            <a:miter lim="800000"/>
          </a:ln>
          <a:effectLst>
            <a:innerShdw blurRad="76200">
              <a:srgbClr val="000000"/>
            </a:innerShdw>
          </a:effectLst>
        </p:spPr>
      </p:pic>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674505" y="5010150"/>
            <a:ext cx="2060051" cy="1543050"/>
          </a:xfrm>
          <a:prstGeom prst="rect">
            <a:avLst/>
          </a:prstGeom>
        </p:spPr>
      </p:pic>
      <p:pic>
        <p:nvPicPr>
          <p:cNvPr id="5" name="Picture 4"/>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8707550" y="1545021"/>
            <a:ext cx="2870871" cy="2945668"/>
          </a:xfrm>
          <a:prstGeom prst="rect">
            <a:avLst/>
          </a:prstGeom>
          <a:ln w="88900" cap="sq" cmpd="thickThin">
            <a:solidFill>
              <a:srgbClr val="000000"/>
            </a:solidFill>
            <a:prstDash val="solid"/>
            <a:miter lim="800000"/>
          </a:ln>
          <a:effectLst>
            <a:innerShdw blurRad="76200">
              <a:srgbClr val="000000"/>
            </a:innerShdw>
          </a:effectLst>
        </p:spPr>
      </p:pic>
      <p:pic>
        <p:nvPicPr>
          <p:cNvPr id="6" name="Picture 5"/>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4384421" y="2163455"/>
            <a:ext cx="3645481" cy="2327234"/>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801866017"/>
      </p:ext>
    </p:extLst>
  </p:cSld>
  <p:clrMapOvr>
    <a:masterClrMapping/>
  </p:clrMapOvr>
</p:sld>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Basis</Template>
  <TotalTime>470</TotalTime>
  <Words>356</Words>
  <Application>Microsoft Office PowerPoint</Application>
  <PresentationFormat>Widescreen</PresentationFormat>
  <Paragraphs>38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Comic Sans MS</vt:lpstr>
      <vt:lpstr>Corbel</vt:lpstr>
      <vt:lpstr>Basis</vt:lpstr>
      <vt:lpstr>ΠΑΓΩΤΟ!!! Απολαυστικό για παιδιά και μεγάλους!!!</vt:lpstr>
      <vt:lpstr>Απολαύστε ένα όμορφο παραμύθι:   “Ο ελέφαντας παγωτατζής” Το παραμύθι αναφέρεται σε έναν ελέφαντα που είναι παγωτατζής! Πουλά παγωτά στα ζωάκια και όλα τον υπεραγαπούν. Όμως αντιμετωπίζει ένα πρόβλημα. Ποιο είναι όμως το πρόβλημα του ελέφαντα παγωτατζή; Βρείτε την απάντηση παρακολουθώντας το παρακάτω βίντεο: </vt:lpstr>
      <vt:lpstr>Μπορείτε να ρωτήσετε τα παιδιά τις πιο κάτω ερωτήσεις:  -Ποιος είναι ο πρωταγωνιστής; -Τι έκανε ο ελέφαντας του παραμυθιού μας; -Ποιο πρόβλημα είχε ο ελέφαντας; -Πως βοήθησαν τα ζώα τον ελέφαντα; -Τι σας άρεσε από το παραμύθι;</vt:lpstr>
      <vt:lpstr>Από ποια συλλαβή ξεκινά το παγωτό; Μπράβο!!! Από τη συλλαβή πα- Δείξε τη συλλαβή πα- </vt:lpstr>
      <vt:lpstr>Σκέψου κι άλλες λέξεις που ξεκινούν από αυτές τις συλλαβές.</vt:lpstr>
      <vt:lpstr> Κτύπα με τα χέρια σου την κάθε λέξη και μέτρησε τις συλλαβές της. </vt:lpstr>
      <vt:lpstr>Σκέψου και πες σε ποια ομάδα ανήκουν οι πιο κάτω λέξεις. Σκέψου κι άλλες λέξεις που έχουν ίδιο αριθμό συλλαβών με αυτές.</vt:lpstr>
      <vt:lpstr>Tι σχήμα έχει το χωνάκι του παγωτού;  Μα φυσικά...  ΚΩΝΟΣ</vt:lpstr>
      <vt:lpstr>1. Ψάξε στο σπίτι σου και βρες αντικείμενα που έχουν σχήμα κώνου. 2. Δείξε τον κώνο στις εικόνες.      3.Άκουσε το τραγούδι από τα ζουζούνια κώνος https://www.youtube.com/watch?v=zynd2mjz7r4</vt:lpstr>
      <vt:lpstr>Δείξε όλους τους κώνους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 , τ όπως τριαντάφυλλο</dc:title>
  <dc:creator>Niki Andreou</dc:creator>
  <cp:lastModifiedBy>MariaChris@te.schools.ac.cy</cp:lastModifiedBy>
  <cp:revision>53</cp:revision>
  <dcterms:created xsi:type="dcterms:W3CDTF">2020-05-09T09:06:22Z</dcterms:created>
  <dcterms:modified xsi:type="dcterms:W3CDTF">2021-06-13T16:29:27Z</dcterms:modified>
</cp:coreProperties>
</file>