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67" r:id="rId2"/>
    <p:sldId id="256" r:id="rId3"/>
    <p:sldId id="261" r:id="rId4"/>
    <p:sldId id="262" r:id="rId5"/>
    <p:sldId id="263" r:id="rId6"/>
    <p:sldId id="264" r:id="rId7"/>
    <p:sldId id="265" r:id="rId8"/>
    <p:sldId id="266"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INWcbp51IKf6e796oPQLw==" hashData="G0GwodWrALe3tzz9ThgUMTa/1mbfW7jHJPZ/2Uqmz6nW6YMfyQtqzh7rp2ooHV9zoqnUOJgJbCrXU8q46+iih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97E0307-B85C-446A-8EF0-0407D435D787}" type="datetimeFigureOut">
              <a:rPr lang="en-US" smtClean="0"/>
              <a:t>5/8/2021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811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964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DB987F2-A784-4F72-BB57-0E9EACDE722E}"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01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38092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76378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E0AD15-87AC-45B2-9EE5-8D165AF83CD7}" type="datetimeFigureOut">
              <a:rPr lang="en-US" smtClean="0"/>
              <a:t>5/8/2021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402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40CCD-F0D6-4CC2-A4C8-2D7D0D875F02}" type="datetimeFigureOut">
              <a:rPr lang="en-US" smtClean="0"/>
              <a:t>5/8/2021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684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3CFE2CC-454D-4466-AC55-B86DA0A87BAE}"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427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47B1BF-4039-460D-A637-65428CBD720E}"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939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24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530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453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5/8/2021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930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5/8/2021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724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5/8/2021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442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201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391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EF52CC-F3D9-41D4-BCE4-C208E61A3F31}" type="datetimeFigureOut">
              <a:rPr lang="en-US" smtClean="0"/>
              <a:t>5/8/2021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924004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0151" y="834470"/>
            <a:ext cx="8604035" cy="3344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3766" y="4107579"/>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7372163" y="5030041"/>
            <a:ext cx="4172937" cy="646331"/>
          </a:xfrm>
          <a:prstGeom prst="rect">
            <a:avLst/>
          </a:prstGeom>
        </p:spPr>
        <p:txBody>
          <a:bodyPr wrap="none">
            <a:spAutoFit/>
          </a:bodyPr>
          <a:lstStyle/>
          <a:p>
            <a:r>
              <a:rPr lang="el-GR" b="1" dirty="0"/>
              <a:t>Δ΄ΔΗΜΟΣΙΟ ΝΗΠΙΑΓΩΓΕΙΟ ΛΑΤΣΙΩΝ</a:t>
            </a:r>
          </a:p>
          <a:p>
            <a:pPr algn="ctr"/>
            <a:r>
              <a:rPr lang="el-GR" b="1" dirty="0"/>
              <a:t>(Ν.Α.) 2020 - 2021</a:t>
            </a:r>
            <a:endParaRPr lang="en-US" dirty="0"/>
          </a:p>
        </p:txBody>
      </p:sp>
    </p:spTree>
    <p:extLst>
      <p:ext uri="{BB962C8B-B14F-4D97-AF65-F5344CB8AC3E}">
        <p14:creationId xmlns:p14="http://schemas.microsoft.com/office/powerpoint/2010/main" val="35440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60439"/>
            <a:ext cx="8761413" cy="1120193"/>
          </a:xfrm>
          <a:solidFill>
            <a:srgbClr val="FFFF00"/>
          </a:solidFill>
        </p:spPr>
        <p:txBody>
          <a:bodyPr/>
          <a:lstStyle/>
          <a:p>
            <a:pPr algn="ctr"/>
            <a:r>
              <a:rPr lang="el-GR" b="1" dirty="0">
                <a:solidFill>
                  <a:srgbClr val="FF0000"/>
                </a:solidFill>
              </a:rPr>
              <a:t>Καταπληκτικά!!!</a:t>
            </a:r>
            <a:br>
              <a:rPr lang="el-GR" b="1" dirty="0">
                <a:solidFill>
                  <a:srgbClr val="FF0000"/>
                </a:solidFill>
              </a:rPr>
            </a:br>
            <a:r>
              <a:rPr lang="el-GR" b="1" dirty="0">
                <a:solidFill>
                  <a:srgbClr val="FF0000"/>
                </a:solidFill>
              </a:rPr>
              <a:t>Τώρα κάνε το ίδιο με το </a:t>
            </a:r>
            <a:r>
              <a:rPr lang="el-GR" b="1" dirty="0" err="1">
                <a:solidFill>
                  <a:srgbClr val="FF0000"/>
                </a:solidFill>
              </a:rPr>
              <a:t>μο</a:t>
            </a:r>
            <a:r>
              <a:rPr lang="el-GR" b="1" dirty="0">
                <a:solidFill>
                  <a:srgbClr val="FF0000"/>
                </a:solidFill>
              </a:rPr>
              <a:t>-</a:t>
            </a:r>
            <a:endParaRPr lang="en-US" b="1" dirty="0">
              <a:solidFill>
                <a:srgbClr val="FF0000"/>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9471" y="1804219"/>
            <a:ext cx="8780206" cy="4984955"/>
          </a:xfrm>
          <a:prstGeom prst="rect">
            <a:avLst/>
          </a:prstGeom>
        </p:spPr>
      </p:pic>
    </p:spTree>
    <p:extLst>
      <p:ext uri="{BB962C8B-B14F-4D97-AF65-F5344CB8AC3E}">
        <p14:creationId xmlns:p14="http://schemas.microsoft.com/office/powerpoint/2010/main" val="260758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0148" y="300191"/>
            <a:ext cx="9309026" cy="3052609"/>
          </a:xfrm>
        </p:spPr>
        <p:txBody>
          <a:bodyPr/>
          <a:lstStyle/>
          <a:p>
            <a:pPr algn="ctr"/>
            <a:br>
              <a:rPr lang="el-GR" sz="9600" b="1" dirty="0">
                <a:solidFill>
                  <a:srgbClr val="FF0000"/>
                </a:solidFill>
              </a:rPr>
            </a:br>
            <a:br>
              <a:rPr lang="el-GR" sz="9600" b="1" dirty="0">
                <a:solidFill>
                  <a:srgbClr val="FF0000"/>
                </a:solidFill>
              </a:rPr>
            </a:br>
            <a:br>
              <a:rPr lang="el-GR" sz="9600" b="1" dirty="0">
                <a:solidFill>
                  <a:srgbClr val="FF0000"/>
                </a:solidFill>
              </a:rPr>
            </a:br>
            <a:r>
              <a:rPr lang="el-GR" sz="9600" b="1" dirty="0">
                <a:solidFill>
                  <a:srgbClr val="FF0000"/>
                </a:solidFill>
              </a:rPr>
              <a:t>ΑΚΡΟΣΤΙΧΙΔΑ</a:t>
            </a:r>
            <a:br>
              <a:rPr lang="el-GR" sz="2400" b="1" dirty="0">
                <a:solidFill>
                  <a:srgbClr val="FF0000"/>
                </a:solidFill>
              </a:rPr>
            </a:br>
            <a:r>
              <a:rPr lang="el-GR" sz="9600" b="1" dirty="0">
                <a:solidFill>
                  <a:srgbClr val="FF0000"/>
                </a:solidFill>
              </a:rPr>
              <a:t>ΜΗΤΕΡΑ</a:t>
            </a:r>
            <a:endParaRPr lang="en-US" sz="9600" b="1" dirty="0">
              <a:solidFill>
                <a:srgbClr val="FF0000"/>
              </a:solidFill>
            </a:endParaRPr>
          </a:p>
        </p:txBody>
      </p:sp>
      <p:sp>
        <p:nvSpPr>
          <p:cNvPr id="3" name="Subtitle 2"/>
          <p:cNvSpPr>
            <a:spLocks noGrp="1"/>
          </p:cNvSpPr>
          <p:nvPr>
            <p:ph type="subTitle" idx="1"/>
          </p:nvPr>
        </p:nvSpPr>
        <p:spPr>
          <a:xfrm>
            <a:off x="10399143" y="8863447"/>
            <a:ext cx="5639369" cy="57582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82756" y="3472457"/>
            <a:ext cx="4227871" cy="2606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211" y="2341747"/>
            <a:ext cx="2351300" cy="2947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3434" y="2334700"/>
            <a:ext cx="2828925" cy="2036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52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44" y="1539176"/>
            <a:ext cx="9404723" cy="6522848"/>
          </a:xfrm>
        </p:spPr>
        <p:txBody>
          <a:bodyPr/>
          <a:lstStyle/>
          <a:p>
            <a:br>
              <a:rPr lang="el-GR" b="1" dirty="0">
                <a:solidFill>
                  <a:srgbClr val="FF0000"/>
                </a:solidFill>
              </a:rPr>
            </a:br>
            <a:r>
              <a:rPr lang="el-GR" b="1" dirty="0">
                <a:solidFill>
                  <a:schemeClr val="accent6"/>
                </a:solidFill>
              </a:rPr>
              <a:t>Μ</a:t>
            </a:r>
            <a:br>
              <a:rPr lang="el-GR" b="1" dirty="0">
                <a:solidFill>
                  <a:schemeClr val="accent6"/>
                </a:solidFill>
              </a:rPr>
            </a:br>
            <a:r>
              <a:rPr lang="el-GR" b="1" dirty="0">
                <a:solidFill>
                  <a:schemeClr val="accent6"/>
                </a:solidFill>
              </a:rPr>
              <a:t>Η</a:t>
            </a:r>
            <a:br>
              <a:rPr lang="el-GR" b="1" dirty="0">
                <a:solidFill>
                  <a:schemeClr val="accent6"/>
                </a:solidFill>
              </a:rPr>
            </a:br>
            <a:r>
              <a:rPr lang="el-GR" b="1" dirty="0">
                <a:solidFill>
                  <a:schemeClr val="accent6"/>
                </a:solidFill>
              </a:rPr>
              <a:t>Τ</a:t>
            </a:r>
            <a:br>
              <a:rPr lang="el-GR" b="1" dirty="0">
                <a:solidFill>
                  <a:schemeClr val="accent6"/>
                </a:solidFill>
              </a:rPr>
            </a:br>
            <a:r>
              <a:rPr lang="el-GR" b="1" dirty="0">
                <a:solidFill>
                  <a:schemeClr val="accent6"/>
                </a:solidFill>
              </a:rPr>
              <a:t>Ε</a:t>
            </a:r>
            <a:br>
              <a:rPr lang="el-GR" b="1" dirty="0">
                <a:solidFill>
                  <a:schemeClr val="accent6"/>
                </a:solidFill>
              </a:rPr>
            </a:br>
            <a:r>
              <a:rPr lang="el-GR" b="1" dirty="0">
                <a:solidFill>
                  <a:schemeClr val="accent6"/>
                </a:solidFill>
              </a:rPr>
              <a:t>Ρ</a:t>
            </a:r>
            <a:br>
              <a:rPr lang="el-GR" b="1" dirty="0">
                <a:solidFill>
                  <a:schemeClr val="accent6"/>
                </a:solidFill>
              </a:rPr>
            </a:br>
            <a:r>
              <a:rPr lang="el-GR" b="1" dirty="0">
                <a:solidFill>
                  <a:schemeClr val="accent6"/>
                </a:solidFill>
              </a:rPr>
              <a:t>Α</a:t>
            </a:r>
            <a:endParaRPr lang="en-US" b="1" dirty="0">
              <a:solidFill>
                <a:schemeClr val="accent6"/>
              </a:solidFill>
            </a:endParaRPr>
          </a:p>
        </p:txBody>
      </p:sp>
      <p:pic>
        <p:nvPicPr>
          <p:cNvPr id="3076" name="Picture 4" descr="Η γιορτή της μητέρας στο νηπιαγωγείο | Mothers day crafts, Greek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239249" y="2743200"/>
            <a:ext cx="2952751"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1417382" y="825117"/>
            <a:ext cx="7677456" cy="3314264"/>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3600" b="1" dirty="0">
                <a:solidFill>
                  <a:schemeClr val="bg1"/>
                </a:solidFill>
              </a:rPr>
              <a:t>1.Γράψε κάθετα σε ένα χαρτί τα γράμματα που σχηματίζουν τη λέξη </a:t>
            </a:r>
            <a:br>
              <a:rPr lang="el-GR" sz="3600" b="1" dirty="0">
                <a:solidFill>
                  <a:schemeClr val="bg1"/>
                </a:solidFill>
              </a:rPr>
            </a:br>
            <a:r>
              <a:rPr lang="el-GR" sz="3600" b="1" dirty="0">
                <a:solidFill>
                  <a:schemeClr val="bg1"/>
                </a:solidFill>
              </a:rPr>
              <a:t>                      </a:t>
            </a:r>
            <a:r>
              <a:rPr lang="el-GR" sz="3600" b="1" u="sng" dirty="0">
                <a:solidFill>
                  <a:schemeClr val="bg1"/>
                </a:solidFill>
              </a:rPr>
              <a:t>ΜΗΤΕΡΑ</a:t>
            </a:r>
            <a:br>
              <a:rPr lang="el-GR" sz="3600" b="1" dirty="0">
                <a:solidFill>
                  <a:schemeClr val="bg1"/>
                </a:solidFill>
              </a:rPr>
            </a:br>
            <a:endParaRPr lang="en-US" sz="3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4753" y="4210356"/>
            <a:ext cx="2406369" cy="2353365"/>
          </a:xfrm>
          <a:prstGeom prst="rect">
            <a:avLst/>
          </a:prstGeom>
        </p:spPr>
      </p:pic>
    </p:spTree>
    <p:extLst>
      <p:ext uri="{BB962C8B-B14F-4D97-AF65-F5344CB8AC3E}">
        <p14:creationId xmlns:p14="http://schemas.microsoft.com/office/powerpoint/2010/main" val="52695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826162"/>
          </a:xfrm>
        </p:spPr>
        <p:txBody>
          <a:bodyPr/>
          <a:lstStyle/>
          <a:p>
            <a:r>
              <a:rPr lang="el-GR" sz="6000" b="1" dirty="0">
                <a:solidFill>
                  <a:schemeClr val="accent6">
                    <a:lumMod val="75000"/>
                  </a:schemeClr>
                </a:solidFill>
              </a:rPr>
              <a:t>Μ </a:t>
            </a:r>
            <a:r>
              <a:rPr lang="el-GR" sz="2400" b="1" i="1" dirty="0">
                <a:solidFill>
                  <a:schemeClr val="bg1"/>
                </a:solidFill>
              </a:rPr>
              <a:t>π.χ. μήλο</a:t>
            </a:r>
            <a:br>
              <a:rPr lang="el-GR" sz="6000" b="1" i="1" dirty="0">
                <a:solidFill>
                  <a:schemeClr val="accent6">
                    <a:lumMod val="75000"/>
                  </a:schemeClr>
                </a:solidFill>
              </a:rPr>
            </a:br>
            <a:r>
              <a:rPr lang="el-GR" sz="6000" b="1" i="1" dirty="0">
                <a:solidFill>
                  <a:schemeClr val="accent6">
                    <a:lumMod val="75000"/>
                  </a:schemeClr>
                </a:solidFill>
              </a:rPr>
              <a:t>Η </a:t>
            </a:r>
            <a:r>
              <a:rPr lang="el-GR" sz="2400" b="1" dirty="0">
                <a:solidFill>
                  <a:srgbClr val="FF0000"/>
                </a:solidFill>
              </a:rPr>
              <a:t>π.χ. ήλιος</a:t>
            </a:r>
            <a:br>
              <a:rPr lang="el-GR" sz="6000" b="1" dirty="0">
                <a:solidFill>
                  <a:schemeClr val="accent6">
                    <a:lumMod val="75000"/>
                  </a:schemeClr>
                </a:solidFill>
              </a:rPr>
            </a:br>
            <a:r>
              <a:rPr lang="el-GR" sz="6000" b="1" dirty="0">
                <a:solidFill>
                  <a:schemeClr val="accent6">
                    <a:lumMod val="75000"/>
                  </a:schemeClr>
                </a:solidFill>
              </a:rPr>
              <a:t>Τ </a:t>
            </a:r>
            <a:br>
              <a:rPr lang="el-GR" sz="6000" b="1" dirty="0">
                <a:solidFill>
                  <a:schemeClr val="accent6">
                    <a:lumMod val="75000"/>
                  </a:schemeClr>
                </a:solidFill>
              </a:rPr>
            </a:br>
            <a:r>
              <a:rPr lang="el-GR" sz="6000" b="1" dirty="0">
                <a:solidFill>
                  <a:schemeClr val="accent6">
                    <a:lumMod val="75000"/>
                  </a:schemeClr>
                </a:solidFill>
              </a:rPr>
              <a:t>Ε</a:t>
            </a:r>
            <a:br>
              <a:rPr lang="el-GR" sz="6000" b="1" dirty="0">
                <a:solidFill>
                  <a:schemeClr val="accent6">
                    <a:lumMod val="75000"/>
                  </a:schemeClr>
                </a:solidFill>
              </a:rPr>
            </a:br>
            <a:r>
              <a:rPr lang="el-GR" sz="6000" b="1" dirty="0">
                <a:solidFill>
                  <a:schemeClr val="accent6">
                    <a:lumMod val="75000"/>
                  </a:schemeClr>
                </a:solidFill>
              </a:rPr>
              <a:t>Ρ</a:t>
            </a:r>
            <a:br>
              <a:rPr lang="el-GR" sz="6000" b="1" dirty="0">
                <a:solidFill>
                  <a:schemeClr val="accent6">
                    <a:lumMod val="75000"/>
                  </a:schemeClr>
                </a:solidFill>
              </a:rPr>
            </a:br>
            <a:r>
              <a:rPr lang="el-GR" sz="6000" b="1" dirty="0">
                <a:solidFill>
                  <a:schemeClr val="accent6">
                    <a:lumMod val="75000"/>
                  </a:schemeClr>
                </a:solidFill>
              </a:rPr>
              <a:t>Α</a:t>
            </a:r>
            <a:endParaRPr lang="en-US" sz="6000" b="1" dirty="0">
              <a:solidFill>
                <a:schemeClr val="accent6">
                  <a:lumMod val="75000"/>
                </a:schemeClr>
              </a:solidFill>
            </a:endParaRPr>
          </a:p>
        </p:txBody>
      </p:sp>
      <p:sp>
        <p:nvSpPr>
          <p:cNvPr id="3" name="Oval Callout 2"/>
          <p:cNvSpPr/>
          <p:nvPr/>
        </p:nvSpPr>
        <p:spPr>
          <a:xfrm>
            <a:off x="2532789" y="678426"/>
            <a:ext cx="8646487" cy="5092435"/>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2.Σκέψου και πες λέξεις που αρχίζουν από το κάθε γράμμα της λέξης </a:t>
            </a:r>
            <a:r>
              <a:rPr lang="el-GR" sz="3600" b="1" dirty="0">
                <a:solidFill>
                  <a:srgbClr val="FFFF00"/>
                </a:solidFill>
              </a:rPr>
              <a:t>ΜΗΤΕΡΑ</a:t>
            </a:r>
            <a:br>
              <a:rPr lang="el-GR" sz="3600" b="1" dirty="0">
                <a:solidFill>
                  <a:srgbClr val="FFFF00"/>
                </a:solidFill>
              </a:rPr>
            </a:br>
            <a:r>
              <a:rPr lang="el-GR" sz="3600" dirty="0"/>
              <a:t>Ζήτησε από κάποιο ενήλικα να τις γράψει δίπλα από κάθε γράμμα και αν θέλεις αντέγραψε τις.</a:t>
            </a:r>
            <a:endParaRPr lang="en-US" sz="36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63125" y="4381500"/>
            <a:ext cx="2181225" cy="24003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2198" y="4420553"/>
            <a:ext cx="1588790" cy="2371725"/>
          </a:xfrm>
          <a:prstGeom prst="rect">
            <a:avLst/>
          </a:prstGeom>
        </p:spPr>
      </p:pic>
    </p:spTree>
    <p:extLst>
      <p:ext uri="{BB962C8B-B14F-4D97-AF65-F5344CB8AC3E}">
        <p14:creationId xmlns:p14="http://schemas.microsoft.com/office/powerpoint/2010/main" val="346133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03336" y="104775"/>
            <a:ext cx="9726614" cy="571500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r>
              <a:rPr lang="el-GR" sz="3600" dirty="0"/>
              <a:t>.Ψάξε στο σπίτι και βρες αντικείμενα που ξεκινούν από το κάθε γράμμα της λέξης </a:t>
            </a:r>
            <a:r>
              <a:rPr lang="el-GR" sz="3600" b="1" dirty="0">
                <a:solidFill>
                  <a:srgbClr val="FFFF00"/>
                </a:solidFill>
              </a:rPr>
              <a:t>ΜΗΤΕΡΑ.</a:t>
            </a:r>
            <a:br>
              <a:rPr lang="el-GR" sz="3600" dirty="0"/>
            </a:br>
            <a:r>
              <a:rPr lang="el-GR" sz="3600" dirty="0"/>
              <a:t>Ζωγράφισε αν θέλεις αντικείμενα από κάθε γράμμα σε χαρτάκια.</a:t>
            </a:r>
            <a:endParaRPr lang="en-US" sz="36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551"/>
          <a:stretch/>
        </p:blipFill>
        <p:spPr>
          <a:xfrm>
            <a:off x="6791325" y="5610225"/>
            <a:ext cx="5210175" cy="1247775"/>
          </a:xfrm>
          <a:prstGeom prst="rect">
            <a:avLst/>
          </a:prstGeom>
        </p:spPr>
      </p:pic>
    </p:spTree>
    <p:extLst>
      <p:ext uri="{BB962C8B-B14F-4D97-AF65-F5344CB8AC3E}">
        <p14:creationId xmlns:p14="http://schemas.microsoft.com/office/powerpoint/2010/main" val="203026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297" y="75046"/>
            <a:ext cx="9716537" cy="4654269"/>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r>
              <a:rPr lang="el-GR" sz="3600" dirty="0"/>
              <a:t>.Πάρε χαρτάκια και γράψε στο καθένα κάθε γράμμα της λέξης </a:t>
            </a:r>
            <a:r>
              <a:rPr lang="el-GR" sz="3600" b="1" dirty="0">
                <a:solidFill>
                  <a:srgbClr val="FFFF00"/>
                </a:solidFill>
              </a:rPr>
              <a:t>ΜΗΤΕ</a:t>
            </a:r>
            <a:r>
              <a:rPr lang="el-GR" b="1" dirty="0">
                <a:solidFill>
                  <a:srgbClr val="FFFF00"/>
                </a:solidFill>
              </a:rPr>
              <a:t>ΡΑ</a:t>
            </a:r>
            <a:br>
              <a:rPr lang="el-GR" b="1" dirty="0">
                <a:solidFill>
                  <a:srgbClr val="FFFF00"/>
                </a:solidFill>
              </a:rPr>
            </a:br>
            <a:r>
              <a:rPr lang="el-GR" b="1" dirty="0">
                <a:solidFill>
                  <a:srgbClr val="FFFF00"/>
                </a:solidFill>
              </a:rPr>
              <a:t>Πόσα χαρτάκια θα χρειαστείς</a:t>
            </a:r>
            <a:r>
              <a:rPr lang="en-US" b="1" dirty="0">
                <a:solidFill>
                  <a:srgbClr val="FFFF00"/>
                </a:solidFill>
              </a:rPr>
              <a:t>; </a:t>
            </a:r>
            <a:br>
              <a:rPr lang="el-GR" sz="3600" dirty="0"/>
            </a:br>
            <a:r>
              <a:rPr lang="el-GR" sz="3600" dirty="0"/>
              <a:t>Δίπλωσε τα και βάλε τα σε ένα δοχείο.</a:t>
            </a:r>
            <a:endParaRPr lang="en-US" sz="36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39274" y="4931082"/>
            <a:ext cx="1174281" cy="160978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120" y="4960305"/>
            <a:ext cx="1131554" cy="1632858"/>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1451" y="4960305"/>
            <a:ext cx="1143000" cy="1632858"/>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1228" y="4960305"/>
            <a:ext cx="1171888" cy="1603636"/>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76950" y="4931083"/>
            <a:ext cx="1123949" cy="1654113"/>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77175" y="4931083"/>
            <a:ext cx="1191545" cy="163285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50834" y="1743075"/>
            <a:ext cx="2028825" cy="2247900"/>
          </a:xfrm>
          <a:prstGeom prst="rect">
            <a:avLst/>
          </a:prstGeom>
        </p:spPr>
      </p:pic>
    </p:spTree>
    <p:extLst>
      <p:ext uri="{BB962C8B-B14F-4D97-AF65-F5344CB8AC3E}">
        <p14:creationId xmlns:p14="http://schemas.microsoft.com/office/powerpoint/2010/main" val="147721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95250" y="75046"/>
            <a:ext cx="11506199" cy="6059053"/>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l-GR" sz="2800" b="1" u="sng" dirty="0">
                <a:solidFill>
                  <a:schemeClr val="bg1"/>
                </a:solidFill>
              </a:rPr>
              <a:t>5.ΤΩΡΑ ΕΙΣΑΣΤΕ ΕΤΟΙΜΟΙ ΓΙΑ ΠΑΙΧΝΙΔΙ</a:t>
            </a:r>
          </a:p>
          <a:p>
            <a:pPr algn="ctr"/>
            <a:r>
              <a:rPr lang="el-GR" sz="2800" b="1" dirty="0">
                <a:solidFill>
                  <a:srgbClr val="FFFF00"/>
                </a:solidFill>
              </a:rPr>
              <a:t> </a:t>
            </a:r>
            <a:r>
              <a:rPr lang="el-GR" sz="2800" dirty="0"/>
              <a:t>Παίζουν τουλάχιστον 2 άτομα.</a:t>
            </a:r>
          </a:p>
          <a:p>
            <a:pPr algn="ctr"/>
            <a:r>
              <a:rPr lang="el-GR" sz="2800" dirty="0"/>
              <a:t>Με τη σειρά τραβάς 1 χαρτάκι από το δοχείο, διαβάζεις τη φωνή του γράμματος,</a:t>
            </a:r>
            <a:r>
              <a:rPr lang="en-US" sz="2800" dirty="0"/>
              <a:t> </a:t>
            </a:r>
            <a:r>
              <a:rPr lang="el-GR" sz="2800" dirty="0"/>
              <a:t>το βάζεις ξανά πίσω στο δοχείο και επιλέγεις ένα αντικείμενο ή εικόνα που αρχίζει από το γράμμα που είχε στο χαρτάκι. Συνεχίζουν και οι άλλοι παίκτες .Το παιχνίδι τελειώνει όταν τελειώσουν τα αντικείμενα και οι εικόνες. Νικητής αυτός που μάζεψε τα περισσότερα.</a:t>
            </a:r>
          </a:p>
          <a:p>
            <a:pPr algn="ctr"/>
            <a:r>
              <a:rPr lang="el-GR" sz="2800" b="1" dirty="0">
                <a:solidFill>
                  <a:srgbClr val="FF0000"/>
                </a:solidFill>
              </a:rPr>
              <a:t>Καλή διασκέδαση!!!</a:t>
            </a:r>
            <a:endParaRPr lang="en-US" sz="2800" b="1" dirty="0">
              <a:solidFill>
                <a:srgbClr val="FF0000"/>
              </a:solidFill>
            </a:endParaRPr>
          </a:p>
        </p:txBody>
      </p:sp>
      <p:pic>
        <p:nvPicPr>
          <p:cNvPr id="1028" name="Picture 4" descr="Soup Bowl Clipart | Free Images at Clker.com - vector clip art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52718" y="2229394"/>
            <a:ext cx="2038350" cy="1663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48291" y="2407145"/>
            <a:ext cx="453158" cy="653917"/>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23861" y="2431110"/>
            <a:ext cx="448032" cy="6400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65053" y="5456903"/>
            <a:ext cx="2831205" cy="1401097"/>
          </a:xfrm>
          <a:prstGeom prst="rect">
            <a:avLst/>
          </a:prstGeom>
        </p:spPr>
      </p:pic>
    </p:spTree>
    <p:extLst>
      <p:ext uri="{BB962C8B-B14F-4D97-AF65-F5344CB8AC3E}">
        <p14:creationId xmlns:p14="http://schemas.microsoft.com/office/powerpoint/2010/main" val="178369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655" y="629265"/>
            <a:ext cx="8761413" cy="1376515"/>
          </a:xfrm>
          <a:solidFill>
            <a:schemeClr val="accent6"/>
          </a:solidFill>
        </p:spPr>
        <p:txBody>
          <a:bodyPr/>
          <a:lstStyle/>
          <a:p>
            <a:pPr algn="ctr"/>
            <a:r>
              <a:rPr lang="el-GR" b="1" dirty="0">
                <a:solidFill>
                  <a:schemeClr val="bg1"/>
                </a:solidFill>
              </a:rPr>
              <a:t>6.Αν θέλεις μπορείς να κάνεις το ίδιο και με τη λεξούλα  ΜΑΝΟΥΛΑ</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5112" y="2181202"/>
            <a:ext cx="7590501" cy="4570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138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98323"/>
            <a:ext cx="3018502" cy="6666271"/>
          </a:xfrm>
          <a:solidFill>
            <a:srgbClr val="FFFF00"/>
          </a:solidFill>
        </p:spPr>
        <p:txBody>
          <a:bodyPr/>
          <a:lstStyle/>
          <a:p>
            <a:r>
              <a:rPr lang="el-GR" b="1" dirty="0">
                <a:solidFill>
                  <a:schemeClr val="accent6">
                    <a:lumMod val="75000"/>
                  </a:schemeClr>
                </a:solidFill>
              </a:rPr>
              <a:t>…και το παιχνίδι συνεχίζεται!!!</a:t>
            </a:r>
            <a:br>
              <a:rPr lang="el-GR" b="1" dirty="0">
                <a:solidFill>
                  <a:schemeClr val="accent6">
                    <a:lumMod val="75000"/>
                  </a:schemeClr>
                </a:solidFill>
              </a:rPr>
            </a:br>
            <a:r>
              <a:rPr lang="el-GR" b="1" dirty="0">
                <a:solidFill>
                  <a:schemeClr val="accent6">
                    <a:lumMod val="75000"/>
                  </a:schemeClr>
                </a:solidFill>
              </a:rPr>
              <a:t>Βρες όλες τις λέξεις που ξεκινούν από το μα-, όπως </a:t>
            </a:r>
            <a:r>
              <a:rPr lang="el-GR" b="1" dirty="0">
                <a:solidFill>
                  <a:srgbClr val="FF0000"/>
                </a:solidFill>
              </a:rPr>
              <a:t>μαμά.</a:t>
            </a:r>
            <a:br>
              <a:rPr lang="el-GR" b="1" dirty="0">
                <a:solidFill>
                  <a:srgbClr val="FF0000"/>
                </a:solidFill>
              </a:rPr>
            </a:br>
            <a:r>
              <a:rPr lang="el-GR" b="1" dirty="0">
                <a:solidFill>
                  <a:srgbClr val="FF0000"/>
                </a:solidFill>
              </a:rPr>
              <a:t>Σκέψου και άλλες λέξεις από μα-</a:t>
            </a:r>
            <a:endParaRPr lang="en-US" b="1" dirty="0">
              <a:solidFill>
                <a:srgbClr val="FF0000"/>
              </a:solidFill>
            </a:endParaRPr>
          </a:p>
        </p:txBody>
      </p:sp>
      <p:sp>
        <p:nvSpPr>
          <p:cNvPr id="3" name="TextBox 2"/>
          <p:cNvSpPr txBox="1"/>
          <p:nvPr/>
        </p:nvSpPr>
        <p:spPr>
          <a:xfrm>
            <a:off x="2192593" y="5987844"/>
            <a:ext cx="10363200" cy="2310581"/>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34581" y="98323"/>
            <a:ext cx="8003457" cy="6759677"/>
          </a:xfrm>
          <a:prstGeom prst="rect">
            <a:avLst/>
          </a:prstGeom>
        </p:spPr>
      </p:pic>
    </p:spTree>
    <p:extLst>
      <p:ext uri="{BB962C8B-B14F-4D97-AF65-F5344CB8AC3E}">
        <p14:creationId xmlns:p14="http://schemas.microsoft.com/office/powerpoint/2010/main" val="1473289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105</TotalTime>
  <Words>289</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PowerPoint Presentation</vt:lpstr>
      <vt:lpstr>   ΑΚΡΟΣΤΙΧΙΔΑ ΜΗΤΕΡΑ</vt:lpstr>
      <vt:lpstr> Μ Η Τ Ε Ρ Α</vt:lpstr>
      <vt:lpstr>Μ π.χ. μήλο Η π.χ. ήλιος Τ  Ε Ρ Α</vt:lpstr>
      <vt:lpstr>3.Ψάξε στο σπίτι και βρες αντικείμενα που ξεκινούν από το κάθε γράμμα της λέξης ΜΗΤΕΡΑ. Ζωγράφισε αν θέλεις αντικείμενα από κάθε γράμμα σε χαρτάκια.</vt:lpstr>
      <vt:lpstr>4.Πάρε χαρτάκια και γράψε στο καθένα κάθε γράμμα της λέξης ΜΗΤΕΡΑ Πόσα χαρτάκια θα χρειαστείς;  Δίπλωσε τα και βάλε τα σε ένα δοχείο.</vt:lpstr>
      <vt:lpstr>PowerPoint Presentation</vt:lpstr>
      <vt:lpstr>6.Αν θέλεις μπορείς να κάνεις το ίδιο και με τη λεξούλα  ΜΑΝΟΥΛΑ</vt:lpstr>
      <vt:lpstr>…και το παιχνίδι συνεχίζεται!!! Βρες όλες τις λέξεις που ξεκινούν από το μα-, όπως μαμά. Σκέψου και άλλες λέξεις από μα-</vt:lpstr>
      <vt:lpstr>Καταπληκτικά!!! Τώρα κάνε το ίδιο με το μο-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Ακροστιχίδα ΜΗΤΕΡΑ</dc:title>
  <dc:creator>Niki Andreou</dc:creator>
  <cp:lastModifiedBy>Μαρία Χριστοδούλου</cp:lastModifiedBy>
  <cp:revision>18</cp:revision>
  <dcterms:created xsi:type="dcterms:W3CDTF">2020-05-07T17:57:26Z</dcterms:created>
  <dcterms:modified xsi:type="dcterms:W3CDTF">2021-05-08T20:40:33Z</dcterms:modified>
</cp:coreProperties>
</file>