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EMYTqzYR0CCACm7DNB0orw==" hashData="mKF7NTDCYxr/GBqWbFmFU7AYgTP28RvCZVeg2Zx7azmDYrdf44Me9YnzqTnaKKjUInuiR9ZyEmpl/fmByBX+7w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798" y="-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331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000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05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66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812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845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472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017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555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126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535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0A8CA-91F2-4DC3-9AC6-C7DDB6E80189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234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2">
            <a:extLst>
              <a:ext uri="{FF2B5EF4-FFF2-40B4-BE49-F238E27FC236}">
                <a16:creationId xmlns:a16="http://schemas.microsoft.com/office/drawing/2014/main" id="{B780F276-BB94-4B9B-973F-569255C2DEA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4167610">
            <a:off x="5517121" y="2982665"/>
            <a:ext cx="817860" cy="1079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AC9B7723-2838-4882-9DE4-47F7BB392E4D}"/>
              </a:ext>
            </a:extLst>
          </p:cNvPr>
          <p:cNvSpPr txBox="1"/>
          <p:nvPr/>
        </p:nvSpPr>
        <p:spPr>
          <a:xfrm>
            <a:off x="5864140" y="3802580"/>
            <a:ext cx="1329070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3200" b="1"/>
            </a:lvl1pPr>
          </a:lstStyle>
          <a:p>
            <a:r>
              <a:rPr lang="el-GR"/>
              <a:t>πάρκ</a:t>
            </a:r>
            <a:r>
              <a:rPr lang="el-GR" dirty="0"/>
              <a:t>ο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7BBE42F-4ACF-4EB1-8883-1248DC4DF96D}"/>
              </a:ext>
            </a:extLst>
          </p:cNvPr>
          <p:cNvSpPr txBox="1"/>
          <p:nvPr/>
        </p:nvSpPr>
        <p:spPr>
          <a:xfrm>
            <a:off x="888550" y="218905"/>
            <a:ext cx="76396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>
                <a:solidFill>
                  <a:srgbClr val="FF0000"/>
                </a:solidFill>
              </a:rPr>
              <a:t>Η φαντασία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l-GR" sz="2400" b="1" dirty="0">
                <a:solidFill>
                  <a:srgbClr val="FF0000"/>
                </a:solidFill>
              </a:rPr>
              <a:t>μας δημιουργεί!</a:t>
            </a:r>
          </a:p>
          <a:p>
            <a:pPr algn="ctr"/>
            <a:r>
              <a:rPr lang="el-GR" sz="2400" b="1" dirty="0">
                <a:solidFill>
                  <a:srgbClr val="00B050"/>
                </a:solidFill>
              </a:rPr>
              <a:t>Τα γράμματα γίνονται ζωγραφιά!</a:t>
            </a:r>
            <a:endParaRPr lang="en-US" sz="2400" b="1" dirty="0">
              <a:solidFill>
                <a:srgbClr val="00B050"/>
              </a:solidFill>
            </a:endParaRPr>
          </a:p>
          <a:p>
            <a:pPr algn="ctr"/>
            <a:endParaRPr lang="en-US" sz="1600" b="1" dirty="0">
              <a:solidFill>
                <a:srgbClr val="0070C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2B43350-EBBC-4737-B13C-A46DA767495B}"/>
              </a:ext>
            </a:extLst>
          </p:cNvPr>
          <p:cNvSpPr/>
          <p:nvPr/>
        </p:nvSpPr>
        <p:spPr>
          <a:xfrm>
            <a:off x="577466" y="835199"/>
            <a:ext cx="2890137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dirty="0"/>
              <a:t>Το Πάσχα πλησιάζει!!! Βρέστε από ποια φωνούλα αρχίζει η λέξη</a:t>
            </a:r>
            <a:r>
              <a:rPr lang="el-GR" b="1" dirty="0"/>
              <a:t> Πάσχα </a:t>
            </a:r>
            <a:r>
              <a:rPr lang="el-GR" dirty="0"/>
              <a:t>(Π και όχι γράμμα Πι).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l-G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dirty="0"/>
              <a:t> Πέστε στη μαμά ή στο μπαμπά άλλες λέξεις που αρχίζουν από τη φωνούλα  (Π).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l-G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dirty="0"/>
              <a:t>Διαλέξετε μία λέξη που βρήκατε και οι γονείς σας τη γράφουν στο χαρτί.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l-G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dirty="0"/>
              <a:t>Αντιγράψτε τα γράμματα της λέξης σας (1 λέξη) σε πλαστικά πώματα γάλακτος ή σε χαρτόνια διαφόρων χρωμάτων ή σε χαρτί σημειώσεων.  </a:t>
            </a:r>
          </a:p>
          <a:p>
            <a:r>
              <a:rPr lang="el-GR" dirty="0"/>
              <a:t>   </a:t>
            </a:r>
          </a:p>
          <a:p>
            <a:r>
              <a:rPr lang="el-GR" dirty="0"/>
              <a:t>        </a:t>
            </a:r>
          </a:p>
          <a:p>
            <a:endParaRPr lang="el-GR" dirty="0"/>
          </a:p>
          <a:p>
            <a:endParaRPr lang="el-GR" dirty="0"/>
          </a:p>
          <a:p>
            <a:endParaRPr lang="el-GR" b="1" dirty="0">
              <a:solidFill>
                <a:srgbClr val="C0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l-GR" b="1" dirty="0">
              <a:solidFill>
                <a:srgbClr val="C0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l-GR" sz="1600" b="1" dirty="0">
              <a:solidFill>
                <a:srgbClr val="C00000"/>
              </a:solidFill>
            </a:endParaRPr>
          </a:p>
          <a:p>
            <a:endParaRPr lang="el-GR" sz="1600" b="1" dirty="0">
              <a:solidFill>
                <a:srgbClr val="0070C0"/>
              </a:solidFill>
            </a:endParaRPr>
          </a:p>
          <a:p>
            <a:endParaRPr lang="en-US" sz="16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F9CB55A-F7E6-4E62-88A3-7AE7AB40EAD5}"/>
              </a:ext>
            </a:extLst>
          </p:cNvPr>
          <p:cNvSpPr txBox="1"/>
          <p:nvPr/>
        </p:nvSpPr>
        <p:spPr>
          <a:xfrm>
            <a:off x="9811935" y="3148706"/>
            <a:ext cx="1237602" cy="804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4" name="Arrow: Right 63">
            <a:extLst>
              <a:ext uri="{FF2B5EF4-FFF2-40B4-BE49-F238E27FC236}">
                <a16:creationId xmlns:a16="http://schemas.microsoft.com/office/drawing/2014/main" id="{4C02E8B7-09A0-4686-8DB4-068AE86B2AF6}"/>
              </a:ext>
            </a:extLst>
          </p:cNvPr>
          <p:cNvSpPr/>
          <p:nvPr/>
        </p:nvSpPr>
        <p:spPr>
          <a:xfrm>
            <a:off x="3756746" y="1504225"/>
            <a:ext cx="668485" cy="450453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rgbClr val="00B0F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2FB2A8CA-576E-43EF-99F0-3CB0D8439E9C}"/>
              </a:ext>
            </a:extLst>
          </p:cNvPr>
          <p:cNvSpPr/>
          <p:nvPr/>
        </p:nvSpPr>
        <p:spPr>
          <a:xfrm>
            <a:off x="3750743" y="2735202"/>
            <a:ext cx="668485" cy="450453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rgbClr val="00B0F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5" name="Arrow: Right 34">
            <a:extLst>
              <a:ext uri="{FF2B5EF4-FFF2-40B4-BE49-F238E27FC236}">
                <a16:creationId xmlns:a16="http://schemas.microsoft.com/office/drawing/2014/main" id="{4A20B2A1-7B35-4D7E-8207-5C62993EBA62}"/>
              </a:ext>
            </a:extLst>
          </p:cNvPr>
          <p:cNvSpPr/>
          <p:nvPr/>
        </p:nvSpPr>
        <p:spPr>
          <a:xfrm>
            <a:off x="3748478" y="3966179"/>
            <a:ext cx="668485" cy="450453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rgbClr val="00B0F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213BF1-3444-4F90-98ED-CC2CD00731DB}"/>
              </a:ext>
            </a:extLst>
          </p:cNvPr>
          <p:cNvSpPr txBox="1"/>
          <p:nvPr/>
        </p:nvSpPr>
        <p:spPr>
          <a:xfrm>
            <a:off x="4792703" y="1411684"/>
            <a:ext cx="132907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C00000"/>
                </a:solidFill>
              </a:rPr>
              <a:t>Πάσχα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DF4CB65-165A-4BE3-AE6C-4629476144DC}"/>
              </a:ext>
            </a:extLst>
          </p:cNvPr>
          <p:cNvSpPr txBox="1"/>
          <p:nvPr/>
        </p:nvSpPr>
        <p:spPr>
          <a:xfrm rot="20622231">
            <a:off x="4763719" y="2355680"/>
            <a:ext cx="1329070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3200" b="1"/>
            </a:lvl1pPr>
          </a:lstStyle>
          <a:p>
            <a:r>
              <a:rPr lang="el-GR" dirty="0"/>
              <a:t>πάρκο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6AF350A-F5C7-4EC3-A4C0-8E9D5978E134}"/>
              </a:ext>
            </a:extLst>
          </p:cNvPr>
          <p:cNvSpPr txBox="1"/>
          <p:nvPr/>
        </p:nvSpPr>
        <p:spPr>
          <a:xfrm rot="1407473">
            <a:off x="6493889" y="2442214"/>
            <a:ext cx="1446694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3200" b="1"/>
            </a:lvl1pPr>
          </a:lstStyle>
          <a:p>
            <a:r>
              <a:rPr lang="el-GR" dirty="0"/>
              <a:t>πόρτα</a:t>
            </a:r>
            <a:endParaRPr lang="en-US" dirty="0"/>
          </a:p>
        </p:txBody>
      </p:sp>
      <p:sp>
        <p:nvSpPr>
          <p:cNvPr id="53" name="Arrow: Right 52">
            <a:extLst>
              <a:ext uri="{FF2B5EF4-FFF2-40B4-BE49-F238E27FC236}">
                <a16:creationId xmlns:a16="http://schemas.microsoft.com/office/drawing/2014/main" id="{7687A17A-138A-482F-BAEF-0032B0B527C3}"/>
              </a:ext>
            </a:extLst>
          </p:cNvPr>
          <p:cNvSpPr/>
          <p:nvPr/>
        </p:nvSpPr>
        <p:spPr>
          <a:xfrm>
            <a:off x="3756746" y="4878464"/>
            <a:ext cx="668485" cy="450453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rgbClr val="00B0F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43" name="Picture 4">
            <a:extLst>
              <a:ext uri="{FF2B5EF4-FFF2-40B4-BE49-F238E27FC236}">
                <a16:creationId xmlns:a16="http://schemas.microsoft.com/office/drawing/2014/main" id="{330CCA93-AF16-471A-85A8-F1490AB4E8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417906" y="4628968"/>
            <a:ext cx="3370521" cy="2074513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10">
            <a:extLst>
              <a:ext uri="{FF2B5EF4-FFF2-40B4-BE49-F238E27FC236}">
                <a16:creationId xmlns:a16="http://schemas.microsoft.com/office/drawing/2014/main" id="{5B96688E-A8CF-4CA5-95CC-D71A4F79EB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90765" y="5500356"/>
            <a:ext cx="1468932" cy="1077217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1EA2EA7-12AB-4478-AAED-A971CB5689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72286"/>
            <a:ext cx="1733333" cy="2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929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6B7448E-9A15-4609-9367-A5C27C0B5A50}"/>
              </a:ext>
            </a:extLst>
          </p:cNvPr>
          <p:cNvSpPr/>
          <p:nvPr/>
        </p:nvSpPr>
        <p:spPr>
          <a:xfrm>
            <a:off x="629237" y="646027"/>
            <a:ext cx="2890137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l-GR" sz="8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l-GR" sz="1600" b="1" dirty="0">
              <a:solidFill>
                <a:srgbClr val="FF0000"/>
              </a:solidFill>
            </a:endParaRPr>
          </a:p>
          <a:p>
            <a:endParaRPr lang="el-GR" sz="1600" dirty="0"/>
          </a:p>
          <a:p>
            <a:endParaRPr lang="el-GR" sz="1600" b="1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sz="1600" b="1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sz="1600" b="1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sz="1600" b="1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sz="1600" b="1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sz="1600" b="1" dirty="0">
              <a:solidFill>
                <a:srgbClr val="C00000"/>
              </a:solidFill>
            </a:endParaRPr>
          </a:p>
          <a:p>
            <a:endParaRPr lang="en-US" sz="1600" dirty="0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22C7F397-98C9-4C4A-81B3-DEC721BFCBA3}"/>
              </a:ext>
            </a:extLst>
          </p:cNvPr>
          <p:cNvSpPr/>
          <p:nvPr/>
        </p:nvSpPr>
        <p:spPr>
          <a:xfrm>
            <a:off x="3067276" y="584983"/>
            <a:ext cx="668485" cy="450453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rgbClr val="00B0F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F5D0129-A038-4F8D-B5F1-2FCC5E7AF287}"/>
              </a:ext>
            </a:extLst>
          </p:cNvPr>
          <p:cNvSpPr/>
          <p:nvPr/>
        </p:nvSpPr>
        <p:spPr>
          <a:xfrm>
            <a:off x="222783" y="-26239"/>
            <a:ext cx="2877736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600" dirty="0"/>
              <a:t>Ανακατέψετε τα γράμματα της λέξης σας και βάλτε τα στη σωστή σειρά βλέποντας την καρτέλα.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l-GR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600" dirty="0"/>
              <a:t>Κολλήστε τη λέξη σας (πώματα ή χαρτί) σε άσπρη κόλλα ή χαρτόνι.</a:t>
            </a:r>
          </a:p>
          <a:p>
            <a:endParaRPr lang="el-GR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sz="1600" dirty="0"/>
              <a:t>Τα γράμματα της λέξης σας γίνονται ζωγραφιά. Η φαντασία σας τα μεταμορφώνει σε λουλούδια, σε αυτοκίνητα ή ότι άλλο εσείς θέλετε.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l-GR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sz="1600" dirty="0"/>
              <a:t>Ζωγραφίστε την επέκταση χρησιμοποιώντας χρωματιστά μολύβια ή παστέλ, ή μαρκαδόρους ή νερομπογιές.</a:t>
            </a:r>
          </a:p>
          <a:p>
            <a:endParaRPr lang="el-GR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sz="1600" dirty="0"/>
              <a:t> Γράψετε ένα τίτλο για τη ζωγραφιά σας.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l-GR" sz="1600" dirty="0"/>
          </a:p>
          <a:p>
            <a:pPr algn="ctr"/>
            <a:r>
              <a:rPr lang="el-GR" sz="1600" dirty="0"/>
              <a:t>Καλή επιτυχία!!!</a:t>
            </a:r>
          </a:p>
          <a:p>
            <a:pPr algn="ctr"/>
            <a:endParaRPr lang="el-GR" sz="1600" dirty="0"/>
          </a:p>
          <a:p>
            <a:endParaRPr lang="el-GR" sz="1600" b="1" dirty="0">
              <a:solidFill>
                <a:srgbClr val="C00000"/>
              </a:solidFill>
            </a:endParaRPr>
          </a:p>
          <a:p>
            <a:endParaRPr lang="el-GR" sz="1600" b="1" dirty="0">
              <a:solidFill>
                <a:srgbClr val="0070C0"/>
              </a:solidFill>
            </a:endParaRPr>
          </a:p>
          <a:p>
            <a:endParaRPr lang="en-US" sz="1600" dirty="0"/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0982F4C1-39A6-4FF8-9EA3-D10DBB53F3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16200000">
            <a:off x="4429570" y="-216793"/>
            <a:ext cx="1541718" cy="2504873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>
            <a:extLst>
              <a:ext uri="{FF2B5EF4-FFF2-40B4-BE49-F238E27FC236}">
                <a16:creationId xmlns:a16="http://schemas.microsoft.com/office/drawing/2014/main" id="{C4A9925D-F85D-4E64-BB8F-8BA40A1AF45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95226" y="1157635"/>
            <a:ext cx="2297942" cy="634821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>
            <a:extLst>
              <a:ext uri="{FF2B5EF4-FFF2-40B4-BE49-F238E27FC236}">
                <a16:creationId xmlns:a16="http://schemas.microsoft.com/office/drawing/2014/main" id="{697EA40E-67CD-4E27-95A8-3E1CA6AD79E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107322" y="2721956"/>
            <a:ext cx="2636875" cy="154172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8">
            <a:extLst>
              <a:ext uri="{FF2B5EF4-FFF2-40B4-BE49-F238E27FC236}">
                <a16:creationId xmlns:a16="http://schemas.microsoft.com/office/drawing/2014/main" id="{5494FBC7-2B37-4F7C-9B9B-55D093B7CE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4583832">
            <a:off x="5125356" y="1872720"/>
            <a:ext cx="802760" cy="1386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0">
            <a:extLst>
              <a:ext uri="{FF2B5EF4-FFF2-40B4-BE49-F238E27FC236}">
                <a16:creationId xmlns:a16="http://schemas.microsoft.com/office/drawing/2014/main" id="{C18467DB-4D1E-42F2-B28A-091C98E305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1113210">
            <a:off x="7273087" y="4605538"/>
            <a:ext cx="1417206" cy="1903585"/>
          </a:xfrm>
          <a:prstGeom prst="rect">
            <a:avLst/>
          </a:prstGeom>
          <a:noFill/>
          <a:ln w="31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>
            <a:extLst>
              <a:ext uri="{FF2B5EF4-FFF2-40B4-BE49-F238E27FC236}">
                <a16:creationId xmlns:a16="http://schemas.microsoft.com/office/drawing/2014/main" id="{00EE1643-CB67-4846-9E16-1CABB0E5A2B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947992" y="4521647"/>
            <a:ext cx="2906096" cy="2071366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ADD642C5-EEE7-4CCC-B6CB-69C1C2526A3D}"/>
              </a:ext>
            </a:extLst>
          </p:cNvPr>
          <p:cNvSpPr txBox="1"/>
          <p:nvPr/>
        </p:nvSpPr>
        <p:spPr>
          <a:xfrm>
            <a:off x="7139449" y="463216"/>
            <a:ext cx="1329070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3200" b="1"/>
            </a:lvl1pPr>
          </a:lstStyle>
          <a:p>
            <a:r>
              <a:rPr lang="el-GR" dirty="0"/>
              <a:t>πάρκο</a:t>
            </a:r>
            <a:endParaRPr lang="en-US" dirty="0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F05DEB30-14B0-4315-A064-EF468618ACB1}"/>
              </a:ext>
            </a:extLst>
          </p:cNvPr>
          <p:cNvSpPr/>
          <p:nvPr/>
        </p:nvSpPr>
        <p:spPr>
          <a:xfrm rot="2060710">
            <a:off x="3100259" y="3921889"/>
            <a:ext cx="668485" cy="450453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rgbClr val="00B0F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B2AF1F4C-A9B2-4690-B9FB-09338AA5C678}"/>
              </a:ext>
            </a:extLst>
          </p:cNvPr>
          <p:cNvSpPr/>
          <p:nvPr/>
        </p:nvSpPr>
        <p:spPr>
          <a:xfrm rot="993832">
            <a:off x="3557311" y="1965232"/>
            <a:ext cx="668485" cy="450453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rgbClr val="00B0F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CF302E1-AE0B-4294-AA4B-9A02B8C02B3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07" y="6542269"/>
            <a:ext cx="1733333" cy="2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484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624</TotalTime>
  <Words>172</Words>
  <Application>Microsoft Office PowerPoint</Application>
  <PresentationFormat>On-screen Show (4:3)</PresentationFormat>
  <Paragraphs>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108</cp:revision>
  <dcterms:created xsi:type="dcterms:W3CDTF">2020-03-26T15:55:40Z</dcterms:created>
  <dcterms:modified xsi:type="dcterms:W3CDTF">2020-04-12T18:41:24Z</dcterms:modified>
  <cp:contentStatus/>
</cp:coreProperties>
</file>