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4bc/hK3aJXO21Jy2WZtJXQ==" hashData="4fPU5KTx+XLXdi/0FHXAd0FPM2wn+Q4xOuZ1K5xkcmyUGEd7iiYvtjP6Z6xvD1EncqqTG0LLhjUcNahngiDmM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CF570-AC74-4F63-97FE-8161238BB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B99751-EAE6-4DE9-BBF4-BB7769BC8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227D1-789D-4F98-8AB9-93C1551FF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995B2-7098-4A72-97D9-4CDBB6FE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72F59-C948-4FC6-970F-FEC184A42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3C965-C8EC-4AD7-A19A-A749F0102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C1AD1A-41C5-4A34-B254-41447A30C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3A630-FC01-4A42-A84D-FB36A7F9C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4DDE2-7232-4147-8C3B-F8552F6E7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03B5C-DCF2-4C0F-8CFE-68037158E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9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D0FE52-19AA-41CA-878C-49736AA33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954E0-7D71-4EAA-9F71-00262F0B6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3AA7A-3F0B-4DD8-941F-3991EECC7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4E618-C3EB-4115-BC69-2A7714EF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7EE94-FD1C-4992-88E2-35ED2533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7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419AE-8E29-489F-B9E6-00E2039FD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463CB-B851-4799-8ECC-97D5DE6DD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E61F1-1B1D-48DB-B8CD-DF521F2A8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14CE8-82C4-4715-8964-7870CB2E1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7584F-A724-473D-BCF1-0627D0CF7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5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31AAB-CE7F-4CC5-824A-E12E2F728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693FF-7CFC-4AD1-B172-9E518D0DE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75C7E-BE6F-4DEC-9E03-72F9CE83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C12C3-4345-4F69-AC4D-368879DE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EDBD6-5529-4A91-B190-B3A22D930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6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41E60-8F27-4EB7-8CDB-5392E4CE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7D15C-C8B9-49D8-8523-ACFC505BCA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6F521-8F9D-49C3-BD79-D237C712F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A1D7AB-7FBE-413A-A48D-714E34398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F91F8C-78CC-48A2-901D-BD1DE9C8E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3B799-4781-41FB-AD5F-3D6BFB7FC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7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071D5-41F0-48E6-830A-BD4C3A8A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A3BA5-2941-4DAC-9C10-744E3DD5B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242053-5034-419F-82AC-78499DF45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91C70E-9AB8-4083-B6ED-8DC22ABB1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4944C1-FE30-49D1-84CC-DCD218DD3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A7A263-578E-42BF-870F-25A34555C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8B1CF9-A819-44E0-81E4-FFAB96CB5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D89863-A14F-46CA-9C2A-6445E7E6B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3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1E97D-A003-40D6-8C46-60BE40C3C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CA5558-AE3C-4055-A66E-383CEE40F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D11AA-D69A-46E1-B3C3-7E5DF036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2FFCE-F738-4D15-8E92-A54E97C6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8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CA7BB0-09CB-48E1-8BBF-CCC370F9F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FC0507-E59B-460B-B53A-C4EBA1A79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DC951-9EE8-4D1D-807D-BB412605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5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5FBE6-00ED-40DE-936F-BEED5F366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1DA9A-CBFD-4B20-AA1D-7C94C1F17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F16686-19E3-4DEB-B552-979CD18A9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4D90D-9948-49A6-A2BC-4456DFE76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4F81B-6E09-472C-BBA1-2BBCCC7C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83FE7-2841-4B94-B3A6-3DDE807D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7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EB9C2-EA3D-49CE-A191-4FA27F6A3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CFEA8-C682-4BD4-A707-6B2C05E238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66C310-D50A-4BC5-8C79-A3DFDEFCD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91421-8F05-417E-AD2D-1DCE594B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6F278-64C3-43F6-8E93-24D569029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CEFAB-E89E-46AE-B39B-126638140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8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91291F-6525-45DC-9E7F-1619E5D06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58484-5E34-4A70-8614-0C91BFE3D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8ADF5-28B1-4F66-9F71-EB87F4733D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13583-4C35-4D03-AFBC-1972514E36E4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DA768-774F-4E04-858F-BBB49636B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5228E-24BF-43CC-9273-570FF4A0A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85492-AF80-4081-A906-C6B66128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6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6D96CDC-AD6C-46BD-970B-BB17C2BACAF3}"/>
              </a:ext>
            </a:extLst>
          </p:cNvPr>
          <p:cNvSpPr txBox="1"/>
          <p:nvPr/>
        </p:nvSpPr>
        <p:spPr>
          <a:xfrm>
            <a:off x="5109029" y="1422040"/>
            <a:ext cx="6545942" cy="419858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/>
          <a:p>
            <a:pPr marL="12700"/>
            <a:endParaRPr lang="el-GR" sz="20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 Τα παιδάκια του νηπιαγωγείου μας, φτιάξαμε μια ακροστιχίδα με τα γράμματα της λέξης</a:t>
            </a:r>
            <a:r>
              <a:rPr lang="el-GR" sz="2000" b="1" spc="-5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ΒΙΒΛΙΑ</a:t>
            </a: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12700"/>
            <a:endParaRPr lang="el-GR" sz="8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Βάλαμε κάθετα τα γράμματα που σχηματίζουν τη λέξη</a:t>
            </a:r>
            <a:r>
              <a:rPr lang="el-GR" sz="2000" b="1" spc="-5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ΒΙΒΛΙΑ </a:t>
            </a: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το ένα κάτω από το άλλο.</a:t>
            </a:r>
          </a:p>
          <a:p>
            <a:pPr marL="12700"/>
            <a:endParaRPr lang="el-GR" sz="8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Σκεφτήκαμε και είπαμε λέξεις  που αρχίζουν από το κάθε γράμμα της λέξης </a:t>
            </a:r>
            <a:r>
              <a:rPr lang="el-GR" sz="2000" b="1" spc="-5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ΒΙΒΛΙΑ</a:t>
            </a: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2700"/>
            <a:endParaRPr lang="el-GR" sz="8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Για τη κάθε λέξη που είπαμε φτιάξαμε το δικό μας σχετικό ποίημα/αίνιγμα.</a:t>
            </a:r>
          </a:p>
          <a:p>
            <a:pPr marL="12700"/>
            <a:endParaRPr lang="el-GR" sz="8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Ζωγραφίσαμε τα πράγματα που είχαν σχέση με το ποίημα/ αίνιγμα για το κάθε γράμμα της λέξης </a:t>
            </a:r>
            <a:r>
              <a:rPr lang="el-GR" sz="2000" b="1" spc="-5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ΒΙΒΛΙΑ</a:t>
            </a: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55600" indent="-342900">
              <a:buFont typeface="Wingdings" panose="05000000000000000000" pitchFamily="2" charset="2"/>
              <a:buChar char="q"/>
            </a:pP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2" descr="Image preview">
            <a:extLst>
              <a:ext uri="{FF2B5EF4-FFF2-40B4-BE49-F238E27FC236}">
                <a16:creationId xmlns:a16="http://schemas.microsoft.com/office/drawing/2014/main" id="{859D8E28-325F-4E9E-BA12-257A7FA436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3771" y="1103086"/>
            <a:ext cx="4698513" cy="560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87D92BF-05D4-43A8-826B-55DD2C52AC0F}"/>
              </a:ext>
            </a:extLst>
          </p:cNvPr>
          <p:cNvSpPr txBox="1"/>
          <p:nvPr/>
        </p:nvSpPr>
        <p:spPr>
          <a:xfrm>
            <a:off x="652188" y="180026"/>
            <a:ext cx="3721677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C00000"/>
                </a:solidFill>
              </a:rPr>
              <a:t>Ακροστιχίδα με τη λέξη  ΒΙΒΛΙΑ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04059C-232A-4A82-96BB-4C94F62C9044}"/>
              </a:ext>
            </a:extLst>
          </p:cNvPr>
          <p:cNvSpPr txBox="1"/>
          <p:nvPr/>
        </p:nvSpPr>
        <p:spPr>
          <a:xfrm>
            <a:off x="1489904" y="2134922"/>
            <a:ext cx="1157028" cy="9694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900" dirty="0"/>
              <a:t>Είναι ένας</a:t>
            </a:r>
          </a:p>
          <a:p>
            <a:pPr algn="ctr"/>
            <a:r>
              <a:rPr lang="el-GR" sz="900" dirty="0"/>
              <a:t>άνθρωπος,</a:t>
            </a:r>
          </a:p>
          <a:p>
            <a:pPr algn="ctr"/>
            <a:r>
              <a:rPr lang="el-GR" sz="900" dirty="0"/>
              <a:t>που φορούσε</a:t>
            </a:r>
          </a:p>
          <a:p>
            <a:pPr algn="ctr"/>
            <a:r>
              <a:rPr lang="el-GR" sz="900" dirty="0"/>
              <a:t>πανοπλία.</a:t>
            </a:r>
          </a:p>
          <a:p>
            <a:pPr algn="ctr"/>
            <a:r>
              <a:rPr lang="el-GR" sz="900" dirty="0"/>
              <a:t>Είναι ο…</a:t>
            </a:r>
          </a:p>
          <a:p>
            <a:pPr algn="ctr"/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688994-F1C0-4374-8D2A-87A60AC8D761}"/>
              </a:ext>
            </a:extLst>
          </p:cNvPr>
          <p:cNvSpPr txBox="1"/>
          <p:nvPr/>
        </p:nvSpPr>
        <p:spPr>
          <a:xfrm>
            <a:off x="6162949" y="267425"/>
            <a:ext cx="5492022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dirty="0">
                <a:solidFill>
                  <a:srgbClr val="C00000"/>
                </a:solidFill>
              </a:rPr>
              <a:t>30 ΙΑΝΟΥΑΡΙΟΥ. ΓΙΟΡΤΑΖΟΥΝ ΤΑ ΒΙΒΛΙΑ!!!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3076" name="Picture 4" descr="Reading A Book Clipart Images | Book clip art, Reading cartoon, Clip art">
            <a:extLst>
              <a:ext uri="{FF2B5EF4-FFF2-40B4-BE49-F238E27FC236}">
                <a16:creationId xmlns:a16="http://schemas.microsoft.com/office/drawing/2014/main" id="{04290424-E65A-40F2-929C-E003E043B2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317629" y="5429955"/>
            <a:ext cx="874371" cy="146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Book Images Clip Art Free - PNG Vector &amp; Clipart •">
            <a:extLst>
              <a:ext uri="{FF2B5EF4-FFF2-40B4-BE49-F238E27FC236}">
                <a16:creationId xmlns:a16="http://schemas.microsoft.com/office/drawing/2014/main" id="{A293E6DF-47F1-4A52-B43A-1F89B154F8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09029" y="551134"/>
            <a:ext cx="988349" cy="68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Green Book PNG Clip Art Image | Gallery Yopriceville - High-Quality Images  and Transparent PNG Free Clipart">
            <a:extLst>
              <a:ext uri="{FF2B5EF4-FFF2-40B4-BE49-F238E27FC236}">
                <a16:creationId xmlns:a16="http://schemas.microsoft.com/office/drawing/2014/main" id="{19ED437D-1182-4AE4-812A-32A827CA1A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84006" y="5821133"/>
            <a:ext cx="1423988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100325A-63F7-44E5-82D8-B77359D08A77}"/>
              </a:ext>
            </a:extLst>
          </p:cNvPr>
          <p:cNvSpPr txBox="1"/>
          <p:nvPr/>
        </p:nvSpPr>
        <p:spPr>
          <a:xfrm>
            <a:off x="7097486" y="5992731"/>
            <a:ext cx="3721677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C00000"/>
                </a:solidFill>
              </a:rPr>
              <a:t>Τα βιβλία είναι φίλοι μας!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9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91D4DA00-10EA-4F81-8E10-8EF625C5E5DE}"/>
              </a:ext>
            </a:extLst>
          </p:cNvPr>
          <p:cNvSpPr txBox="1"/>
          <p:nvPr/>
        </p:nvSpPr>
        <p:spPr>
          <a:xfrm>
            <a:off x="3135086" y="812800"/>
            <a:ext cx="8853713" cy="532709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565"/>
              </a:lnSpc>
            </a:pPr>
            <a:endParaRPr lang="el-GR" sz="20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endParaRPr lang="el-GR" sz="20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Γράψετε κάθετα σε ένα χαρτί τα γράμματα </a:t>
            </a:r>
            <a:r>
              <a:rPr lang="el-GR" sz="2000" spc="-5">
                <a:latin typeface="Calibri" panose="020F0502020204030204" pitchFamily="34" charset="0"/>
                <a:cs typeface="Calibri" panose="020F0502020204030204" pitchFamily="34" charset="0"/>
              </a:rPr>
              <a:t>που σχηματίζουν τη  </a:t>
            </a: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λέξη που εσείς θέλετε, το ένα κάτω από το άλλο.</a:t>
            </a:r>
          </a:p>
          <a:p>
            <a:pPr marL="12700"/>
            <a:endParaRPr lang="el-GR" sz="8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Σκεφτείτε και πέστε λέξεις που αρχίζουν από το κάθε γράμμα της λέξης που διαλέξατε.</a:t>
            </a:r>
          </a:p>
          <a:p>
            <a:pPr marL="12700"/>
            <a:endParaRPr lang="el-GR" sz="8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Ζητήστε από τη μαμά ή τον μπαμπά να γράψει τις λέξεις αυτές δίπλα από κάθε γράμμα.</a:t>
            </a:r>
          </a:p>
          <a:p>
            <a:pPr marL="12700"/>
            <a:endParaRPr lang="el-GR" sz="8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Ζωγραφίστε πράγματα που αρχίζουν  από το κάθε γράμμα της λέξης που επιλέξατε.</a:t>
            </a:r>
          </a:p>
          <a:p>
            <a:pPr marL="355600" indent="-342900">
              <a:buFont typeface="Wingdings" panose="05000000000000000000" pitchFamily="2" charset="2"/>
              <a:buChar char="q"/>
            </a:pPr>
            <a:endParaRPr lang="el-GR" sz="8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r>
              <a:rPr lang="el-GR"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Δοκιμάστε  αν θέλετε να φτιάξετε ένα μικρό ποίημα ή αίνιγμα για το κάθε γράμμα της λέξης που διαλέξατε.</a:t>
            </a:r>
          </a:p>
          <a:p>
            <a:pPr marL="355600" indent="-342900">
              <a:buFont typeface="Wingdings" panose="05000000000000000000" pitchFamily="2" charset="2"/>
              <a:buChar char="q"/>
            </a:pPr>
            <a:endParaRPr lang="el-GR" sz="20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endParaRPr lang="el-GR" sz="20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/>
            <a:endParaRPr lang="el-GR" sz="20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buFont typeface="Wingdings" panose="05000000000000000000" pitchFamily="2" charset="2"/>
              <a:buChar char="q"/>
            </a:pP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690946A2-5CCA-4543-8236-0EC30D2A10BE}"/>
              </a:ext>
            </a:extLst>
          </p:cNvPr>
          <p:cNvSpPr/>
          <p:nvPr/>
        </p:nvSpPr>
        <p:spPr>
          <a:xfrm>
            <a:off x="508000" y="101600"/>
            <a:ext cx="2283858" cy="6314953"/>
          </a:xfrm>
          <a:custGeom>
            <a:avLst/>
            <a:gdLst/>
            <a:ahLst/>
            <a:cxnLst/>
            <a:rect l="l" t="t" r="r" b="b"/>
            <a:pathLst>
              <a:path w="2088514" h="5143500">
                <a:moveTo>
                  <a:pt x="0" y="1040638"/>
                </a:moveTo>
                <a:lnTo>
                  <a:pt x="3177" y="993396"/>
                </a:lnTo>
                <a:lnTo>
                  <a:pt x="12432" y="948089"/>
                </a:lnTo>
                <a:lnTo>
                  <a:pt x="27351" y="905128"/>
                </a:lnTo>
                <a:lnTo>
                  <a:pt x="47519" y="864931"/>
                </a:lnTo>
                <a:lnTo>
                  <a:pt x="72520" y="827910"/>
                </a:lnTo>
                <a:lnTo>
                  <a:pt x="101941" y="794480"/>
                </a:lnTo>
                <a:lnTo>
                  <a:pt x="135366" y="765056"/>
                </a:lnTo>
                <a:lnTo>
                  <a:pt x="172381" y="740052"/>
                </a:lnTo>
                <a:lnTo>
                  <a:pt x="212571" y="719883"/>
                </a:lnTo>
                <a:lnTo>
                  <a:pt x="255521" y="704964"/>
                </a:lnTo>
                <a:lnTo>
                  <a:pt x="300817" y="695708"/>
                </a:lnTo>
                <a:lnTo>
                  <a:pt x="348043" y="692530"/>
                </a:lnTo>
                <a:lnTo>
                  <a:pt x="648995" y="0"/>
                </a:lnTo>
                <a:lnTo>
                  <a:pt x="870089" y="692530"/>
                </a:lnTo>
                <a:lnTo>
                  <a:pt x="1740179" y="692530"/>
                </a:lnTo>
                <a:lnTo>
                  <a:pt x="1787420" y="695708"/>
                </a:lnTo>
                <a:lnTo>
                  <a:pt x="1832728" y="704964"/>
                </a:lnTo>
                <a:lnTo>
                  <a:pt x="1875688" y="719883"/>
                </a:lnTo>
                <a:lnTo>
                  <a:pt x="1915886" y="740052"/>
                </a:lnTo>
                <a:lnTo>
                  <a:pt x="1952907" y="765056"/>
                </a:lnTo>
                <a:lnTo>
                  <a:pt x="1986337" y="794480"/>
                </a:lnTo>
                <a:lnTo>
                  <a:pt x="2015761" y="827910"/>
                </a:lnTo>
                <a:lnTo>
                  <a:pt x="2040764" y="864931"/>
                </a:lnTo>
                <a:lnTo>
                  <a:pt x="2060933" y="905128"/>
                </a:lnTo>
                <a:lnTo>
                  <a:pt x="2075853" y="948089"/>
                </a:lnTo>
                <a:lnTo>
                  <a:pt x="2085109" y="993396"/>
                </a:lnTo>
                <a:lnTo>
                  <a:pt x="2088286" y="1040638"/>
                </a:lnTo>
                <a:lnTo>
                  <a:pt x="2088286" y="1434338"/>
                </a:lnTo>
                <a:lnTo>
                  <a:pt x="2088286" y="2546858"/>
                </a:lnTo>
                <a:lnTo>
                  <a:pt x="2088286" y="4794948"/>
                </a:lnTo>
                <a:lnTo>
                  <a:pt x="2085109" y="4842174"/>
                </a:lnTo>
                <a:lnTo>
                  <a:pt x="2075853" y="4887470"/>
                </a:lnTo>
                <a:lnTo>
                  <a:pt x="2060933" y="4930420"/>
                </a:lnTo>
                <a:lnTo>
                  <a:pt x="2040764" y="4970610"/>
                </a:lnTo>
                <a:lnTo>
                  <a:pt x="2015761" y="5007625"/>
                </a:lnTo>
                <a:lnTo>
                  <a:pt x="1986337" y="5041050"/>
                </a:lnTo>
                <a:lnTo>
                  <a:pt x="1952907" y="5070471"/>
                </a:lnTo>
                <a:lnTo>
                  <a:pt x="1915886" y="5095472"/>
                </a:lnTo>
                <a:lnTo>
                  <a:pt x="1875688" y="5115640"/>
                </a:lnTo>
                <a:lnTo>
                  <a:pt x="1832728" y="5130559"/>
                </a:lnTo>
                <a:lnTo>
                  <a:pt x="1787420" y="5139814"/>
                </a:lnTo>
                <a:lnTo>
                  <a:pt x="1740179" y="5142992"/>
                </a:lnTo>
                <a:lnTo>
                  <a:pt x="870089" y="5142992"/>
                </a:lnTo>
                <a:lnTo>
                  <a:pt x="348043" y="5142992"/>
                </a:lnTo>
                <a:lnTo>
                  <a:pt x="300817" y="5139814"/>
                </a:lnTo>
                <a:lnTo>
                  <a:pt x="255521" y="5130559"/>
                </a:lnTo>
                <a:lnTo>
                  <a:pt x="212571" y="5115640"/>
                </a:lnTo>
                <a:lnTo>
                  <a:pt x="172381" y="5095472"/>
                </a:lnTo>
                <a:lnTo>
                  <a:pt x="135366" y="5070471"/>
                </a:lnTo>
                <a:lnTo>
                  <a:pt x="101941" y="5041050"/>
                </a:lnTo>
                <a:lnTo>
                  <a:pt x="72520" y="5007625"/>
                </a:lnTo>
                <a:lnTo>
                  <a:pt x="47519" y="4970610"/>
                </a:lnTo>
                <a:lnTo>
                  <a:pt x="27351" y="4930420"/>
                </a:lnTo>
                <a:lnTo>
                  <a:pt x="12432" y="4887470"/>
                </a:lnTo>
                <a:lnTo>
                  <a:pt x="3177" y="4842174"/>
                </a:lnTo>
                <a:lnTo>
                  <a:pt x="0" y="4794948"/>
                </a:lnTo>
                <a:lnTo>
                  <a:pt x="0" y="2546858"/>
                </a:lnTo>
                <a:lnTo>
                  <a:pt x="0" y="1434338"/>
                </a:lnTo>
                <a:lnTo>
                  <a:pt x="0" y="104063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726B87BF-55FE-47C5-98F1-46B9A22087D8}"/>
              </a:ext>
            </a:extLst>
          </p:cNvPr>
          <p:cNvSpPr txBox="1"/>
          <p:nvPr/>
        </p:nvSpPr>
        <p:spPr>
          <a:xfrm>
            <a:off x="725241" y="1137988"/>
            <a:ext cx="1723389" cy="22910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 marR="5080" indent="1905" algn="ctr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Γράψε</a:t>
            </a:r>
            <a:r>
              <a:rPr lang="el-GR" sz="1600" spc="-5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τε</a:t>
            </a:r>
            <a:r>
              <a:rPr sz="1600" spc="-5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 κάθετα </a:t>
            </a:r>
            <a:r>
              <a:rPr sz="1600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σε ένα  </a:t>
            </a:r>
            <a:r>
              <a:rPr sz="1600" spc="-5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χαρτί τα </a:t>
            </a:r>
            <a:r>
              <a:rPr sz="1600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γράμματα  </a:t>
            </a:r>
            <a:r>
              <a:rPr sz="1600" spc="-5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που σχηματίζουν τη  </a:t>
            </a:r>
            <a:r>
              <a:rPr sz="1600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λέξη </a:t>
            </a:r>
            <a:r>
              <a:rPr lang="el-GR" sz="1600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που επιθυμείτε</a:t>
            </a:r>
            <a:r>
              <a:rPr sz="1600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, </a:t>
            </a:r>
            <a:r>
              <a:rPr sz="1600" spc="-5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το</a:t>
            </a:r>
            <a:r>
              <a:rPr sz="1600" spc="-120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 </a:t>
            </a:r>
            <a:r>
              <a:rPr sz="1600" spc="-5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ένα  κάτω από το άλλο</a:t>
            </a:r>
            <a:r>
              <a:rPr lang="el-GR" sz="1600" spc="-5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.</a:t>
            </a:r>
            <a:r>
              <a:rPr sz="1600" spc="-5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  </a:t>
            </a:r>
            <a:r>
              <a:rPr sz="1600" spc="-85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 </a:t>
            </a:r>
            <a:r>
              <a:rPr lang="el-GR" sz="1600" spc="-85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Παράδειγμα</a:t>
            </a:r>
            <a:r>
              <a:rPr sz="1600" dirty="0">
                <a:latin typeface="Cambria" panose="02040503050406030204" pitchFamily="18" charset="0"/>
                <a:ea typeface="Cambria" panose="02040503050406030204" pitchFamily="18" charset="0"/>
                <a:cs typeface="Comic Sans MS"/>
              </a:rPr>
              <a:t>:</a:t>
            </a:r>
          </a:p>
          <a:p>
            <a:pPr marL="12700">
              <a:lnSpc>
                <a:spcPts val="2365"/>
              </a:lnSpc>
              <a:tabLst>
                <a:tab pos="461645" algn="l"/>
              </a:tabLst>
            </a:pPr>
            <a:r>
              <a:rPr lang="el-GR" sz="2000" b="1" spc="5" dirty="0">
                <a:latin typeface="Comic Sans MS"/>
                <a:cs typeface="Comic Sans MS"/>
              </a:rPr>
              <a:t>Β</a:t>
            </a:r>
            <a:r>
              <a:rPr sz="2000" b="1" spc="5" dirty="0">
                <a:latin typeface="Comic Sans MS"/>
                <a:cs typeface="Comic Sans MS"/>
              </a:rPr>
              <a:t>	</a:t>
            </a:r>
            <a:r>
              <a:rPr lang="el-GR" sz="1000" b="1" spc="-5" dirty="0">
                <a:latin typeface="Comic Sans MS"/>
                <a:cs typeface="Comic Sans MS"/>
              </a:rPr>
              <a:t>βάζο</a:t>
            </a:r>
            <a:endParaRPr sz="1000" dirty="0">
              <a:latin typeface="Comic Sans MS"/>
              <a:cs typeface="Comic Sans MS"/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6F2E1EFC-3CE5-42A2-AE22-5824B280ADA4}"/>
              </a:ext>
            </a:extLst>
          </p:cNvPr>
          <p:cNvSpPr txBox="1"/>
          <p:nvPr/>
        </p:nvSpPr>
        <p:spPr>
          <a:xfrm>
            <a:off x="704010" y="3499181"/>
            <a:ext cx="1226390" cy="26933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l-GR" sz="2000" b="1" spc="-90" dirty="0">
                <a:latin typeface="Comic Sans MS"/>
                <a:cs typeface="Comic Sans MS"/>
              </a:rPr>
              <a:t>Ι  </a:t>
            </a:r>
            <a:r>
              <a:rPr sz="2000" b="1" spc="-90" dirty="0">
                <a:latin typeface="Comic Sans MS"/>
                <a:cs typeface="Comic Sans MS"/>
              </a:rPr>
              <a:t> </a:t>
            </a:r>
            <a:r>
              <a:rPr lang="el-GR" sz="1000" b="1" spc="-5" dirty="0">
                <a:latin typeface="Comic Sans MS"/>
                <a:cs typeface="Comic Sans MS"/>
              </a:rPr>
              <a:t>ιπποπόταμος</a:t>
            </a:r>
            <a:endParaRPr sz="1000" dirty="0">
              <a:latin typeface="Comic Sans MS"/>
              <a:cs typeface="Comic Sans MS"/>
            </a:endParaRPr>
          </a:p>
          <a:p>
            <a:pPr marL="12700" marR="718185" algn="just">
              <a:lnSpc>
                <a:spcPct val="200000"/>
              </a:lnSpc>
              <a:spcBef>
                <a:spcPts val="5"/>
              </a:spcBef>
            </a:pPr>
            <a:r>
              <a:rPr lang="el-GR" sz="2000" b="1" dirty="0">
                <a:latin typeface="Comic Sans MS"/>
                <a:cs typeface="Comic Sans MS"/>
              </a:rPr>
              <a:t>Β</a:t>
            </a:r>
            <a:r>
              <a:rPr sz="2000" b="1" dirty="0">
                <a:latin typeface="Comic Sans MS"/>
                <a:cs typeface="Comic Sans MS"/>
              </a:rPr>
              <a:t>  </a:t>
            </a:r>
            <a:r>
              <a:rPr lang="el-GR" sz="2000" b="1" dirty="0">
                <a:latin typeface="Comic Sans MS"/>
                <a:cs typeface="Comic Sans MS"/>
              </a:rPr>
              <a:t>Λ</a:t>
            </a:r>
            <a:r>
              <a:rPr sz="2000" b="1" dirty="0">
                <a:latin typeface="Comic Sans MS"/>
                <a:cs typeface="Comic Sans MS"/>
              </a:rPr>
              <a:t>  </a:t>
            </a:r>
            <a:r>
              <a:rPr lang="el-GR" sz="2000" b="1" dirty="0">
                <a:latin typeface="Comic Sans MS"/>
                <a:cs typeface="Comic Sans MS"/>
              </a:rPr>
              <a:t>Ι</a:t>
            </a:r>
          </a:p>
          <a:p>
            <a:pPr marL="12700" marR="718185" algn="just">
              <a:lnSpc>
                <a:spcPct val="200000"/>
              </a:lnSpc>
              <a:spcBef>
                <a:spcPts val="5"/>
              </a:spcBef>
            </a:pPr>
            <a:r>
              <a:rPr lang="el-GR" sz="2000" b="1" dirty="0">
                <a:latin typeface="Comic Sans MS"/>
                <a:cs typeface="Comic Sans MS"/>
              </a:rPr>
              <a:t>Ο</a:t>
            </a:r>
            <a:endParaRPr sz="2000" dirty="0">
              <a:latin typeface="Comic Sans MS"/>
              <a:cs typeface="Comic Sans MS"/>
            </a:endParaRPr>
          </a:p>
        </p:txBody>
      </p:sp>
      <p:pic>
        <p:nvPicPr>
          <p:cNvPr id="11" name="Picture 2" descr="Book Images Clip Art Free - PNG Vector &amp; Clipart •">
            <a:extLst>
              <a:ext uri="{FF2B5EF4-FFF2-40B4-BE49-F238E27FC236}">
                <a16:creationId xmlns:a16="http://schemas.microsoft.com/office/drawing/2014/main" id="{76999448-9962-4C88-A88D-E4A673D4E1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67794" y="335249"/>
            <a:ext cx="988349" cy="68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E0080A3A-B6B4-4B5C-B5AA-D7849ED0675D}"/>
              </a:ext>
            </a:extLst>
          </p:cNvPr>
          <p:cNvCxnSpPr>
            <a:cxnSpLocks/>
          </p:cNvCxnSpPr>
          <p:nvPr/>
        </p:nvCxnSpPr>
        <p:spPr>
          <a:xfrm rot="16200000" flipV="1">
            <a:off x="2038566" y="4071949"/>
            <a:ext cx="1786641" cy="1509486"/>
          </a:xfrm>
          <a:prstGeom prst="curvedConnector3">
            <a:avLst/>
          </a:prstGeom>
          <a:ln w="28575"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28" name="Picture 4" descr="Little Boy Reading A Book Royalty Free Cliparts, Vectors, And Stock  Illustration. Image 41721987.">
            <a:extLst>
              <a:ext uri="{FF2B5EF4-FFF2-40B4-BE49-F238E27FC236}">
                <a16:creationId xmlns:a16="http://schemas.microsoft.com/office/drawing/2014/main" id="{F3DC06FA-6AF2-4342-87B8-B6CC999DE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93018" y="5010443"/>
            <a:ext cx="909671" cy="158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remium Vector | Cartoon happy kids reading a book">
            <a:extLst>
              <a:ext uri="{FF2B5EF4-FFF2-40B4-BE49-F238E27FC236}">
                <a16:creationId xmlns:a16="http://schemas.microsoft.com/office/drawing/2014/main" id="{07E3BF95-B36F-49BD-8899-C311114F79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209354" y="5185229"/>
            <a:ext cx="1954279" cy="138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Green Book PNG Clip Art Image | Gallery Yopriceville - High-Quality Images  and Transparent PNG Free Clipart">
            <a:extLst>
              <a:ext uri="{FF2B5EF4-FFF2-40B4-BE49-F238E27FC236}">
                <a16:creationId xmlns:a16="http://schemas.microsoft.com/office/drawing/2014/main" id="{968E95CF-8C78-4F4A-B344-D4E5114D5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90695" y="171593"/>
            <a:ext cx="1423988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5444C0C-D9A2-4599-93C9-39527EC27967}"/>
              </a:ext>
            </a:extLst>
          </p:cNvPr>
          <p:cNvSpPr txBox="1"/>
          <p:nvPr/>
        </p:nvSpPr>
        <p:spPr>
          <a:xfrm>
            <a:off x="5384799" y="171593"/>
            <a:ext cx="3721677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C00000"/>
                </a:solidFill>
              </a:rPr>
              <a:t>Τα βιβλία είναι θησαυρός!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CE7511-C705-4302-8CFC-1E9C366D0039}"/>
              </a:ext>
            </a:extLst>
          </p:cNvPr>
          <p:cNvSpPr txBox="1"/>
          <p:nvPr/>
        </p:nvSpPr>
        <p:spPr>
          <a:xfrm>
            <a:off x="159657" y="6467610"/>
            <a:ext cx="4223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 Δ’ Δημόσιο Νηπιαγωγείο Λατσιών (ΜΧ) 2020 - 2021</a:t>
            </a:r>
            <a:endParaRPr lang="en-US" sz="1400" dirty="0"/>
          </a:p>
        </p:txBody>
      </p:sp>
      <p:pic>
        <p:nvPicPr>
          <p:cNvPr id="1040" name="Picture 16" descr="Clipart images vase, Clipart images vase Transparent FREE for download on  WebStockReview 2021">
            <a:extLst>
              <a:ext uri="{FF2B5EF4-FFF2-40B4-BE49-F238E27FC236}">
                <a16:creationId xmlns:a16="http://schemas.microsoft.com/office/drawing/2014/main" id="{2547069B-C345-4CB4-B62E-3F121047F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6935" y="3138074"/>
            <a:ext cx="239549" cy="44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lip Art Hippopotamus - ClipArt Best">
            <a:extLst>
              <a:ext uri="{FF2B5EF4-FFF2-40B4-BE49-F238E27FC236}">
                <a16:creationId xmlns:a16="http://schemas.microsoft.com/office/drawing/2014/main" id="{C2BD7058-D1FE-4CFE-A51B-2F25CA2CDE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1884202" y="3465798"/>
            <a:ext cx="803976" cy="60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912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246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Comic Sans MS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Μαρία Χριστοδούλου</cp:lastModifiedBy>
  <cp:revision>5</cp:revision>
  <dcterms:created xsi:type="dcterms:W3CDTF">2021-01-31T19:07:34Z</dcterms:created>
  <dcterms:modified xsi:type="dcterms:W3CDTF">2021-01-31T20:42:31Z</dcterms:modified>
</cp:coreProperties>
</file>