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58" r:id="rId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modifyVerifier cryptProviderType="rsaAES" cryptAlgorithmClass="hash" cryptAlgorithmType="typeAny" cryptAlgorithmSid="14" spinCount="100000" saltData="9+JIqv4Tddf2Og9w6Defdw==" hashData="0S/4i7UCyJC6xo77TDcv/tU+cHtSthSce7S3kyzA2DKorROn6m0P65gg5E+uATjXzaag9wn+2YjKkCNi3IGHbw=="/>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90" d="100"/>
          <a:sy n="90" d="100"/>
        </p:scale>
        <p:origin x="738"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650A8CA-91F2-4DC3-9AC6-C7DDB6E80189}" type="datetimeFigureOut">
              <a:rPr lang="en-US" smtClean="0"/>
              <a:t>1/10/2021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B40FB8-C6F0-4663-A60B-C0D99B925CED}" type="slidenum">
              <a:rPr lang="en-US" smtClean="0"/>
              <a:t>‹#›</a:t>
            </a:fld>
            <a:endParaRPr lang="en-US"/>
          </a:p>
        </p:txBody>
      </p:sp>
    </p:spTree>
    <p:extLst>
      <p:ext uri="{BB962C8B-B14F-4D97-AF65-F5344CB8AC3E}">
        <p14:creationId xmlns:p14="http://schemas.microsoft.com/office/powerpoint/2010/main" val="20213310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50A8CA-91F2-4DC3-9AC6-C7DDB6E80189}" type="datetimeFigureOut">
              <a:rPr lang="en-US" smtClean="0"/>
              <a:t>1/10/2021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B40FB8-C6F0-4663-A60B-C0D99B925CED}" type="slidenum">
              <a:rPr lang="en-US" smtClean="0"/>
              <a:t>‹#›</a:t>
            </a:fld>
            <a:endParaRPr lang="en-US"/>
          </a:p>
        </p:txBody>
      </p:sp>
    </p:spTree>
    <p:extLst>
      <p:ext uri="{BB962C8B-B14F-4D97-AF65-F5344CB8AC3E}">
        <p14:creationId xmlns:p14="http://schemas.microsoft.com/office/powerpoint/2010/main" val="23360006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50A8CA-91F2-4DC3-9AC6-C7DDB6E80189}" type="datetimeFigureOut">
              <a:rPr lang="en-US" smtClean="0"/>
              <a:t>1/10/2021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B40FB8-C6F0-4663-A60B-C0D99B925CED}" type="slidenum">
              <a:rPr lang="en-US" smtClean="0"/>
              <a:t>‹#›</a:t>
            </a:fld>
            <a:endParaRPr lang="en-US"/>
          </a:p>
        </p:txBody>
      </p:sp>
    </p:spTree>
    <p:extLst>
      <p:ext uri="{BB962C8B-B14F-4D97-AF65-F5344CB8AC3E}">
        <p14:creationId xmlns:p14="http://schemas.microsoft.com/office/powerpoint/2010/main" val="2298052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50A8CA-91F2-4DC3-9AC6-C7DDB6E80189}" type="datetimeFigureOut">
              <a:rPr lang="en-US" smtClean="0"/>
              <a:t>1/10/2021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B40FB8-C6F0-4663-A60B-C0D99B925CED}" type="slidenum">
              <a:rPr lang="en-US" smtClean="0"/>
              <a:t>‹#›</a:t>
            </a:fld>
            <a:endParaRPr lang="en-US"/>
          </a:p>
        </p:txBody>
      </p:sp>
    </p:spTree>
    <p:extLst>
      <p:ext uri="{BB962C8B-B14F-4D97-AF65-F5344CB8AC3E}">
        <p14:creationId xmlns:p14="http://schemas.microsoft.com/office/powerpoint/2010/main" val="1379669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650A8CA-91F2-4DC3-9AC6-C7DDB6E80189}" type="datetimeFigureOut">
              <a:rPr lang="en-US" smtClean="0"/>
              <a:t>1/10/2021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B40FB8-C6F0-4663-A60B-C0D99B925CED}" type="slidenum">
              <a:rPr lang="en-US" smtClean="0"/>
              <a:t>‹#›</a:t>
            </a:fld>
            <a:endParaRPr lang="en-US"/>
          </a:p>
        </p:txBody>
      </p:sp>
    </p:spTree>
    <p:extLst>
      <p:ext uri="{BB962C8B-B14F-4D97-AF65-F5344CB8AC3E}">
        <p14:creationId xmlns:p14="http://schemas.microsoft.com/office/powerpoint/2010/main" val="37628124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650A8CA-91F2-4DC3-9AC6-C7DDB6E80189}" type="datetimeFigureOut">
              <a:rPr lang="en-US" smtClean="0"/>
              <a:t>1/10/2021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B40FB8-C6F0-4663-A60B-C0D99B925CED}" type="slidenum">
              <a:rPr lang="en-US" smtClean="0"/>
              <a:t>‹#›</a:t>
            </a:fld>
            <a:endParaRPr lang="en-US"/>
          </a:p>
        </p:txBody>
      </p:sp>
    </p:spTree>
    <p:extLst>
      <p:ext uri="{BB962C8B-B14F-4D97-AF65-F5344CB8AC3E}">
        <p14:creationId xmlns:p14="http://schemas.microsoft.com/office/powerpoint/2010/main" val="15168454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650A8CA-91F2-4DC3-9AC6-C7DDB6E80189}" type="datetimeFigureOut">
              <a:rPr lang="en-US" smtClean="0"/>
              <a:t>1/10/2021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BB40FB8-C6F0-4663-A60B-C0D99B925CED}" type="slidenum">
              <a:rPr lang="en-US" smtClean="0"/>
              <a:t>‹#›</a:t>
            </a:fld>
            <a:endParaRPr lang="en-US"/>
          </a:p>
        </p:txBody>
      </p:sp>
    </p:spTree>
    <p:extLst>
      <p:ext uri="{BB962C8B-B14F-4D97-AF65-F5344CB8AC3E}">
        <p14:creationId xmlns:p14="http://schemas.microsoft.com/office/powerpoint/2010/main" val="41914725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650A8CA-91F2-4DC3-9AC6-C7DDB6E80189}" type="datetimeFigureOut">
              <a:rPr lang="en-US" smtClean="0"/>
              <a:t>1/10/2021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BB40FB8-C6F0-4663-A60B-C0D99B925CED}" type="slidenum">
              <a:rPr lang="en-US" smtClean="0"/>
              <a:t>‹#›</a:t>
            </a:fld>
            <a:endParaRPr lang="en-US"/>
          </a:p>
        </p:txBody>
      </p:sp>
    </p:spTree>
    <p:extLst>
      <p:ext uri="{BB962C8B-B14F-4D97-AF65-F5344CB8AC3E}">
        <p14:creationId xmlns:p14="http://schemas.microsoft.com/office/powerpoint/2010/main" val="17240177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50A8CA-91F2-4DC3-9AC6-C7DDB6E80189}" type="datetimeFigureOut">
              <a:rPr lang="en-US" smtClean="0"/>
              <a:t>1/10/2021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BB40FB8-C6F0-4663-A60B-C0D99B925CED}" type="slidenum">
              <a:rPr lang="en-US" smtClean="0"/>
              <a:t>‹#›</a:t>
            </a:fld>
            <a:endParaRPr lang="en-US"/>
          </a:p>
        </p:txBody>
      </p:sp>
    </p:spTree>
    <p:extLst>
      <p:ext uri="{BB962C8B-B14F-4D97-AF65-F5344CB8AC3E}">
        <p14:creationId xmlns:p14="http://schemas.microsoft.com/office/powerpoint/2010/main" val="4455559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650A8CA-91F2-4DC3-9AC6-C7DDB6E80189}" type="datetimeFigureOut">
              <a:rPr lang="en-US" smtClean="0"/>
              <a:t>1/10/2021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B40FB8-C6F0-4663-A60B-C0D99B925CED}" type="slidenum">
              <a:rPr lang="en-US" smtClean="0"/>
              <a:t>‹#›</a:t>
            </a:fld>
            <a:endParaRPr lang="en-US"/>
          </a:p>
        </p:txBody>
      </p:sp>
    </p:spTree>
    <p:extLst>
      <p:ext uri="{BB962C8B-B14F-4D97-AF65-F5344CB8AC3E}">
        <p14:creationId xmlns:p14="http://schemas.microsoft.com/office/powerpoint/2010/main" val="27641264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650A8CA-91F2-4DC3-9AC6-C7DDB6E80189}" type="datetimeFigureOut">
              <a:rPr lang="en-US" smtClean="0"/>
              <a:t>1/10/2021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B40FB8-C6F0-4663-A60B-C0D99B925CED}" type="slidenum">
              <a:rPr lang="en-US" smtClean="0"/>
              <a:t>‹#›</a:t>
            </a:fld>
            <a:endParaRPr lang="en-US"/>
          </a:p>
        </p:txBody>
      </p:sp>
    </p:spTree>
    <p:extLst>
      <p:ext uri="{BB962C8B-B14F-4D97-AF65-F5344CB8AC3E}">
        <p14:creationId xmlns:p14="http://schemas.microsoft.com/office/powerpoint/2010/main" val="37935353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50A8CA-91F2-4DC3-9AC6-C7DDB6E80189}" type="datetimeFigureOut">
              <a:rPr lang="en-US" smtClean="0"/>
              <a:t>1/10/2021</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B40FB8-C6F0-4663-A60B-C0D99B925CED}" type="slidenum">
              <a:rPr lang="en-US" smtClean="0"/>
              <a:t>‹#›</a:t>
            </a:fld>
            <a:endParaRPr lang="en-US"/>
          </a:p>
        </p:txBody>
      </p:sp>
    </p:spTree>
    <p:extLst>
      <p:ext uri="{BB962C8B-B14F-4D97-AF65-F5344CB8AC3E}">
        <p14:creationId xmlns:p14="http://schemas.microsoft.com/office/powerpoint/2010/main" val="32402349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jpeg"/><Relationship Id="rId7" Type="http://schemas.openxmlformats.org/officeDocument/2006/relationships/image" Target="../media/image6.jp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 Id="rId6" Type="http://schemas.openxmlformats.org/officeDocument/2006/relationships/image" Target="../media/image2.jpeg"/><Relationship Id="rId5" Type="http://schemas.openxmlformats.org/officeDocument/2006/relationships/image" Target="../media/image11.jpeg"/><Relationship Id="rId4" Type="http://schemas.openxmlformats.org/officeDocument/2006/relationships/image" Target="../media/image10.jpeg"/></Relationships>
</file>

<file path=ppt/slides/_rels/slide3.xml.rels><?xml version="1.0" encoding="UTF-8" standalone="yes"?>
<Relationships xmlns="http://schemas.openxmlformats.org/package/2006/relationships"><Relationship Id="rId3" Type="http://schemas.openxmlformats.org/officeDocument/2006/relationships/image" Target="../media/image12.jpeg"/><Relationship Id="rId7" Type="http://schemas.openxmlformats.org/officeDocument/2006/relationships/image" Target="../media/image16.jpeg"/><Relationship Id="rId2" Type="http://schemas.openxmlformats.org/officeDocument/2006/relationships/image" Target="../media/image6.jpg"/><Relationship Id="rId1" Type="http://schemas.openxmlformats.org/officeDocument/2006/relationships/slideLayout" Target="../slideLayouts/slideLayout2.xml"/><Relationship Id="rId6" Type="http://schemas.openxmlformats.org/officeDocument/2006/relationships/image" Target="../media/image15.jpeg"/><Relationship Id="rId5" Type="http://schemas.openxmlformats.org/officeDocument/2006/relationships/image" Target="../media/image14.jpeg"/><Relationship Id="rId4" Type="http://schemas.openxmlformats.org/officeDocument/2006/relationships/image" Target="../media/image1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a:extLst>
              <a:ext uri="{FF2B5EF4-FFF2-40B4-BE49-F238E27FC236}">
                <a16:creationId xmlns:a16="http://schemas.microsoft.com/office/drawing/2014/main" id="{A7BBE42F-4ACF-4EB1-8883-1248DC4DF96D}"/>
              </a:ext>
            </a:extLst>
          </p:cNvPr>
          <p:cNvSpPr txBox="1"/>
          <p:nvPr/>
        </p:nvSpPr>
        <p:spPr>
          <a:xfrm>
            <a:off x="1182987" y="395336"/>
            <a:ext cx="7639643" cy="923330"/>
          </a:xfrm>
          <a:prstGeom prst="rect">
            <a:avLst/>
          </a:prstGeom>
          <a:noFill/>
        </p:spPr>
        <p:txBody>
          <a:bodyPr wrap="square" rtlCol="0">
            <a:spAutoFit/>
          </a:bodyPr>
          <a:lstStyle/>
          <a:p>
            <a:pPr algn="ctr"/>
            <a:r>
              <a:rPr lang="el-GR" b="1" dirty="0">
                <a:solidFill>
                  <a:srgbClr val="0070C0"/>
                </a:solidFill>
              </a:rPr>
              <a:t>ΠΡΟΓΕΥΜΑ</a:t>
            </a:r>
          </a:p>
          <a:p>
            <a:pPr algn="ctr"/>
            <a:r>
              <a:rPr lang="el-GR" sz="2000" b="1" dirty="0">
                <a:solidFill>
                  <a:srgbClr val="FF0000"/>
                </a:solidFill>
              </a:rPr>
              <a:t>Σάντουιτς</a:t>
            </a:r>
            <a:r>
              <a:rPr lang="el-GR" sz="2000" b="1" dirty="0">
                <a:solidFill>
                  <a:srgbClr val="FFC000"/>
                </a:solidFill>
              </a:rPr>
              <a:t> φώτα </a:t>
            </a:r>
            <a:r>
              <a:rPr lang="el-GR" sz="2000" b="1" dirty="0">
                <a:solidFill>
                  <a:srgbClr val="00B050"/>
                </a:solidFill>
              </a:rPr>
              <a:t>τροχαίας</a:t>
            </a:r>
            <a:r>
              <a:rPr lang="en-US" sz="2000" b="1" dirty="0">
                <a:solidFill>
                  <a:srgbClr val="00B050"/>
                </a:solidFill>
              </a:rPr>
              <a:t>! </a:t>
            </a:r>
            <a:r>
              <a:rPr lang="el-GR" sz="2000" b="1" dirty="0">
                <a:solidFill>
                  <a:srgbClr val="FF0000"/>
                </a:solidFill>
              </a:rPr>
              <a:t>Φτιάχνουμε </a:t>
            </a:r>
            <a:r>
              <a:rPr lang="el-GR" sz="2000" b="1" dirty="0">
                <a:solidFill>
                  <a:srgbClr val="FFC000"/>
                </a:solidFill>
              </a:rPr>
              <a:t>και </a:t>
            </a:r>
            <a:r>
              <a:rPr lang="el-GR" sz="2000" b="1" dirty="0">
                <a:solidFill>
                  <a:srgbClr val="00B050"/>
                </a:solidFill>
              </a:rPr>
              <a:t>γράφουμε</a:t>
            </a:r>
            <a:r>
              <a:rPr lang="el-GR" sz="2000" b="1" dirty="0"/>
              <a:t> </a:t>
            </a:r>
            <a:r>
              <a:rPr lang="el-GR" sz="2000" b="1" dirty="0">
                <a:solidFill>
                  <a:srgbClr val="FF0000"/>
                </a:solidFill>
              </a:rPr>
              <a:t>τη</a:t>
            </a:r>
            <a:r>
              <a:rPr lang="el-GR" sz="2000" b="1" dirty="0">
                <a:solidFill>
                  <a:srgbClr val="FFC000"/>
                </a:solidFill>
              </a:rPr>
              <a:t> συνταγή!</a:t>
            </a:r>
            <a:endParaRPr lang="en-US" sz="2000" b="1" dirty="0">
              <a:solidFill>
                <a:srgbClr val="FFC000"/>
              </a:solidFill>
            </a:endParaRPr>
          </a:p>
          <a:p>
            <a:pPr algn="ctr"/>
            <a:endParaRPr lang="en-US" sz="1600" b="1" dirty="0">
              <a:solidFill>
                <a:srgbClr val="0070C0"/>
              </a:solidFill>
            </a:endParaRPr>
          </a:p>
        </p:txBody>
      </p:sp>
      <p:sp>
        <p:nvSpPr>
          <p:cNvPr id="16" name="Rectangle 15">
            <a:extLst>
              <a:ext uri="{FF2B5EF4-FFF2-40B4-BE49-F238E27FC236}">
                <a16:creationId xmlns:a16="http://schemas.microsoft.com/office/drawing/2014/main" id="{32B43350-EBBC-4737-B13C-A46DA767495B}"/>
              </a:ext>
            </a:extLst>
          </p:cNvPr>
          <p:cNvSpPr/>
          <p:nvPr/>
        </p:nvSpPr>
        <p:spPr>
          <a:xfrm>
            <a:off x="884418" y="1200913"/>
            <a:ext cx="2890137" cy="6678751"/>
          </a:xfrm>
          <a:prstGeom prst="rect">
            <a:avLst/>
          </a:prstGeom>
        </p:spPr>
        <p:txBody>
          <a:bodyPr wrap="square">
            <a:spAutoFit/>
          </a:bodyPr>
          <a:lstStyle/>
          <a:p>
            <a:endParaRPr lang="el-GR" sz="1200" dirty="0"/>
          </a:p>
          <a:p>
            <a:pPr marL="171450" indent="-171450">
              <a:buFont typeface="Arial" panose="020B0604020202020204" pitchFamily="34" charset="0"/>
              <a:buChar char="•"/>
            </a:pPr>
            <a:r>
              <a:rPr lang="el-GR" sz="1600" dirty="0"/>
              <a:t>Οι γονείς λένε τις οδηγίες για αυτό το διαφορετικό σάντουιτς</a:t>
            </a:r>
            <a:r>
              <a:rPr lang="en-US" sz="1600" dirty="0"/>
              <a:t>:</a:t>
            </a:r>
            <a:endParaRPr lang="el-GR" sz="1600" dirty="0"/>
          </a:p>
          <a:p>
            <a:pPr marL="171450" indent="-171450">
              <a:buFont typeface="Arial" panose="020B0604020202020204" pitchFamily="34" charset="0"/>
              <a:buChar char="•"/>
            </a:pPr>
            <a:endParaRPr lang="el-GR" sz="1600" dirty="0"/>
          </a:p>
          <a:p>
            <a:pPr marL="171450" indent="-171450">
              <a:buFont typeface="Arial" panose="020B0604020202020204" pitchFamily="34" charset="0"/>
              <a:buChar char="•"/>
            </a:pPr>
            <a:r>
              <a:rPr lang="el-GR" sz="1600" dirty="0"/>
              <a:t> Τα υλικά που θα σας δώσουμε για το σάντουιτς «Φώτα τροχαίας» είναι  2 φέτες μαύρο ψωμί , η μια ολόκληρη αλειμμένη με βούτυρο και η άλλη να έχει 3 τρύπες κάθετες, καθώς</a:t>
            </a:r>
            <a:r>
              <a:rPr lang="en-US" sz="1600" dirty="0"/>
              <a:t> </a:t>
            </a:r>
            <a:r>
              <a:rPr lang="el-GR" sz="1600" dirty="0"/>
              <a:t>και  1 φέτα  κίτρινο τυρί.</a:t>
            </a:r>
          </a:p>
          <a:p>
            <a:endParaRPr lang="el-GR" sz="1600" dirty="0"/>
          </a:p>
          <a:p>
            <a:pPr marL="285750" indent="-285750">
              <a:buFont typeface="Arial" panose="020B0604020202020204" pitchFamily="34" charset="0"/>
              <a:buChar char="•"/>
            </a:pPr>
            <a:r>
              <a:rPr lang="el-GR" sz="1600" dirty="0"/>
              <a:t> Τα άλλα υλικά που θα χρειαστείτε είναι  λαχανικά. Ποια χρώματα λαχανικών θα   χρησιμοποιήσετε, ώστε το σάντουιτς να  θυμίζει φώτα τροχαίας</a:t>
            </a:r>
            <a:r>
              <a:rPr lang="en-US" sz="1600" dirty="0"/>
              <a:t>;</a:t>
            </a:r>
            <a:r>
              <a:rPr lang="el-GR" sz="1600" dirty="0"/>
              <a:t> Αυτά τα 3 λαχανικά θα  τα ανακαλύψετε μόνοι σας στην κουζίνα.</a:t>
            </a:r>
          </a:p>
          <a:p>
            <a:pPr marL="285750" indent="-285750">
              <a:buFont typeface="Arial" panose="020B0604020202020204" pitchFamily="34" charset="0"/>
              <a:buChar char="•"/>
            </a:pPr>
            <a:endParaRPr lang="el-GR" sz="1600" b="1" dirty="0">
              <a:solidFill>
                <a:srgbClr val="C00000"/>
              </a:solidFill>
            </a:endParaRPr>
          </a:p>
          <a:p>
            <a:pPr marL="171450" indent="-171450">
              <a:buFont typeface="Arial" panose="020B0604020202020204" pitchFamily="34" charset="0"/>
              <a:buChar char="•"/>
            </a:pPr>
            <a:endParaRPr lang="el-GR" sz="1600" b="1" dirty="0">
              <a:solidFill>
                <a:srgbClr val="C00000"/>
              </a:solidFill>
            </a:endParaRPr>
          </a:p>
          <a:p>
            <a:endParaRPr lang="el-GR" sz="1600" b="1" dirty="0">
              <a:solidFill>
                <a:srgbClr val="0070C0"/>
              </a:solidFill>
            </a:endParaRPr>
          </a:p>
          <a:p>
            <a:endParaRPr lang="en-US" sz="1600" dirty="0"/>
          </a:p>
        </p:txBody>
      </p:sp>
      <p:pic>
        <p:nvPicPr>
          <p:cNvPr id="23" name="Picture 2" descr="Quiz: Εσύ πόσο παρατηρητικός είσαι;">
            <a:extLst>
              <a:ext uri="{FF2B5EF4-FFF2-40B4-BE49-F238E27FC236}">
                <a16:creationId xmlns:a16="http://schemas.microsoft.com/office/drawing/2014/main" id="{5ABB7A12-B417-4AAA-BCB4-E1D796A09229}"/>
              </a:ext>
            </a:extLst>
          </p:cNvPr>
          <p:cNvPicPr>
            <a:picLocks noChangeAspect="1" noChangeArrowheads="1"/>
          </p:cNvPicPr>
          <p:nvPr/>
        </p:nvPicPr>
        <p:blipFill rotWithShape="1">
          <a:blip r:embed="rId2" cstate="email">
            <a:extLst>
              <a:ext uri="{28A0092B-C50C-407E-A947-70E740481C1C}">
                <a14:useLocalDpi xmlns:a14="http://schemas.microsoft.com/office/drawing/2010/main"/>
              </a:ext>
            </a:extLst>
          </a:blip>
          <a:srcRect/>
          <a:stretch/>
        </p:blipFill>
        <p:spPr bwMode="auto">
          <a:xfrm>
            <a:off x="531524" y="377613"/>
            <a:ext cx="531327" cy="1072463"/>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Σεφ Γελοιογραφία Εγκατάλειψη Αντίχειρα Εικόνες Clipart">
            <a:extLst>
              <a:ext uri="{FF2B5EF4-FFF2-40B4-BE49-F238E27FC236}">
                <a16:creationId xmlns:a16="http://schemas.microsoft.com/office/drawing/2014/main" id="{A9837540-1FB1-4979-9853-B2CAB718924C}"/>
              </a:ext>
            </a:extLst>
          </p:cNvPr>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4991764" y="1208446"/>
            <a:ext cx="997262" cy="1562639"/>
          </a:xfrm>
          <a:prstGeom prst="rect">
            <a:avLst/>
          </a:prstGeom>
          <a:noFill/>
          <a:extLst>
            <a:ext uri="{909E8E84-426E-40DD-AFC4-6F175D3DCCD1}">
              <a14:hiddenFill xmlns:a14="http://schemas.microsoft.com/office/drawing/2010/main">
                <a:solidFill>
                  <a:srgbClr val="FFFFFF"/>
                </a:solidFill>
              </a14:hiddenFill>
            </a:ext>
          </a:extLst>
        </p:spPr>
      </p:pic>
      <p:pic>
        <p:nvPicPr>
          <p:cNvPr id="24" name="Picture 23">
            <a:extLst>
              <a:ext uri="{FF2B5EF4-FFF2-40B4-BE49-F238E27FC236}">
                <a16:creationId xmlns:a16="http://schemas.microsoft.com/office/drawing/2014/main" id="{DB46D8AE-F8D8-41DF-A8D2-605C321CFF59}"/>
              </a:ext>
            </a:extLst>
          </p:cNvPr>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flipH="1">
            <a:off x="6163487" y="1196374"/>
            <a:ext cx="780046" cy="1562639"/>
          </a:xfrm>
          <a:prstGeom prst="rect">
            <a:avLst/>
          </a:prstGeom>
        </p:spPr>
      </p:pic>
      <p:sp>
        <p:nvSpPr>
          <p:cNvPr id="28" name="Speech Bubble: Oval 27">
            <a:extLst>
              <a:ext uri="{FF2B5EF4-FFF2-40B4-BE49-F238E27FC236}">
                <a16:creationId xmlns:a16="http://schemas.microsoft.com/office/drawing/2014/main" id="{3321C500-2F4A-42C9-B4D9-D39667A81D1C}"/>
              </a:ext>
            </a:extLst>
          </p:cNvPr>
          <p:cNvSpPr/>
          <p:nvPr/>
        </p:nvSpPr>
        <p:spPr>
          <a:xfrm flipH="1">
            <a:off x="4533750" y="1208446"/>
            <a:ext cx="458014" cy="404037"/>
          </a:xfrm>
          <a:prstGeom prst="wedgeEllipseCallou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solidFill>
                  <a:schemeClr val="tx1"/>
                </a:solidFill>
              </a:ln>
              <a:noFill/>
            </a:endParaRPr>
          </a:p>
        </p:txBody>
      </p:sp>
      <p:pic>
        <p:nvPicPr>
          <p:cNvPr id="31" name="Picture 30">
            <a:extLst>
              <a:ext uri="{FF2B5EF4-FFF2-40B4-BE49-F238E27FC236}">
                <a16:creationId xmlns:a16="http://schemas.microsoft.com/office/drawing/2014/main" id="{1C4D209E-822A-40AE-A3B6-549A0B1CF809}"/>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5395359" y="2991254"/>
            <a:ext cx="1102992" cy="1095662"/>
          </a:xfrm>
          <a:prstGeom prst="rect">
            <a:avLst/>
          </a:prstGeom>
        </p:spPr>
      </p:pic>
      <p:sp>
        <p:nvSpPr>
          <p:cNvPr id="32" name="Oval 31">
            <a:extLst>
              <a:ext uri="{FF2B5EF4-FFF2-40B4-BE49-F238E27FC236}">
                <a16:creationId xmlns:a16="http://schemas.microsoft.com/office/drawing/2014/main" id="{EB85023F-E8E9-4545-AAFC-81F04C4147B8}"/>
              </a:ext>
            </a:extLst>
          </p:cNvPr>
          <p:cNvSpPr/>
          <p:nvPr/>
        </p:nvSpPr>
        <p:spPr>
          <a:xfrm>
            <a:off x="5930653" y="3121854"/>
            <a:ext cx="236563" cy="202019"/>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a:extLst>
              <a:ext uri="{FF2B5EF4-FFF2-40B4-BE49-F238E27FC236}">
                <a16:creationId xmlns:a16="http://schemas.microsoft.com/office/drawing/2014/main" id="{6FF8D7B5-BC24-4ED2-9AD8-3133BB177CD0}"/>
              </a:ext>
            </a:extLst>
          </p:cNvPr>
          <p:cNvSpPr/>
          <p:nvPr/>
        </p:nvSpPr>
        <p:spPr>
          <a:xfrm>
            <a:off x="5812371" y="3391785"/>
            <a:ext cx="236563" cy="202019"/>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a:extLst>
              <a:ext uri="{FF2B5EF4-FFF2-40B4-BE49-F238E27FC236}">
                <a16:creationId xmlns:a16="http://schemas.microsoft.com/office/drawing/2014/main" id="{EA489237-B53E-4312-9D47-BFEABE38E84E}"/>
              </a:ext>
            </a:extLst>
          </p:cNvPr>
          <p:cNvSpPr/>
          <p:nvPr/>
        </p:nvSpPr>
        <p:spPr>
          <a:xfrm>
            <a:off x="5658520" y="3661716"/>
            <a:ext cx="236563" cy="202019"/>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9" name="Picture 38">
            <a:extLst>
              <a:ext uri="{FF2B5EF4-FFF2-40B4-BE49-F238E27FC236}">
                <a16:creationId xmlns:a16="http://schemas.microsoft.com/office/drawing/2014/main" id="{D054A1E1-E2D7-443C-BE90-B3B3C9EB63A5}"/>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4083861" y="2881169"/>
            <a:ext cx="1102992" cy="1095662"/>
          </a:xfrm>
          <a:prstGeom prst="rect">
            <a:avLst/>
          </a:prstGeom>
        </p:spPr>
      </p:pic>
      <p:sp>
        <p:nvSpPr>
          <p:cNvPr id="41" name="TextBox 40">
            <a:extLst>
              <a:ext uri="{FF2B5EF4-FFF2-40B4-BE49-F238E27FC236}">
                <a16:creationId xmlns:a16="http://schemas.microsoft.com/office/drawing/2014/main" id="{CF9CB55A-F7E6-4E62-88A3-7AE7AB40EAD5}"/>
              </a:ext>
            </a:extLst>
          </p:cNvPr>
          <p:cNvSpPr txBox="1"/>
          <p:nvPr/>
        </p:nvSpPr>
        <p:spPr>
          <a:xfrm>
            <a:off x="9811935" y="3148706"/>
            <a:ext cx="1237602" cy="804070"/>
          </a:xfrm>
          <a:prstGeom prst="rect">
            <a:avLst/>
          </a:prstGeom>
          <a:noFill/>
        </p:spPr>
        <p:txBody>
          <a:bodyPr wrap="square" rtlCol="0">
            <a:spAutoFit/>
          </a:bodyPr>
          <a:lstStyle/>
          <a:p>
            <a:endParaRPr lang="en-US" dirty="0"/>
          </a:p>
        </p:txBody>
      </p:sp>
      <p:pic>
        <p:nvPicPr>
          <p:cNvPr id="1042" name="Picture 18" descr="Τυρί clipart διανυσματική απεικόνιση. εικονογραφία από κύλινδρος ...">
            <a:extLst>
              <a:ext uri="{FF2B5EF4-FFF2-40B4-BE49-F238E27FC236}">
                <a16:creationId xmlns:a16="http://schemas.microsoft.com/office/drawing/2014/main" id="{B673C46B-F665-4E58-98DF-22956E8F0C89}"/>
              </a:ext>
            </a:extLst>
          </p:cNvPr>
          <p:cNvPicPr>
            <a:picLocks noChangeAspect="1" noChangeArrowheads="1"/>
          </p:cNvPicPr>
          <p:nvPr/>
        </p:nvPicPr>
        <p:blipFill>
          <a:blip r:embed="rId6" cstate="email">
            <a:extLst>
              <a:ext uri="{28A0092B-C50C-407E-A947-70E740481C1C}">
                <a14:useLocalDpi xmlns:a14="http://schemas.microsoft.com/office/drawing/2010/main"/>
              </a:ext>
            </a:extLst>
          </a:blip>
          <a:srcRect/>
          <a:stretch>
            <a:fillRect/>
          </a:stretch>
        </p:blipFill>
        <p:spPr bwMode="auto">
          <a:xfrm>
            <a:off x="6771416" y="2881169"/>
            <a:ext cx="1143736" cy="1291170"/>
          </a:xfrm>
          <a:prstGeom prst="rect">
            <a:avLst/>
          </a:prstGeom>
          <a:noFill/>
          <a:extLst>
            <a:ext uri="{909E8E84-426E-40DD-AFC4-6F175D3DCCD1}">
              <a14:hiddenFill xmlns:a14="http://schemas.microsoft.com/office/drawing/2010/main">
                <a:solidFill>
                  <a:srgbClr val="FFFFFF"/>
                </a:solidFill>
              </a14:hiddenFill>
            </a:ext>
          </a:extLst>
        </p:spPr>
      </p:pic>
      <p:pic>
        <p:nvPicPr>
          <p:cNvPr id="49" name="Picture 48">
            <a:extLst>
              <a:ext uri="{FF2B5EF4-FFF2-40B4-BE49-F238E27FC236}">
                <a16:creationId xmlns:a16="http://schemas.microsoft.com/office/drawing/2014/main" id="{98D547AC-9520-410B-AB40-CC02D9420BD4}"/>
              </a:ext>
            </a:extLst>
          </p:cNvPr>
          <p:cNvPicPr>
            <a:picLocks noChangeAspect="1"/>
          </p:cNvPicPr>
          <p:nvPr/>
        </p:nvPicPr>
        <p:blipFill>
          <a:blip r:embed="rId7">
            <a:extLst>
              <a:ext uri="{28A0092B-C50C-407E-A947-70E740481C1C}">
                <a14:useLocalDpi xmlns:a14="http://schemas.microsoft.com/office/drawing/2010/main"/>
              </a:ext>
            </a:extLst>
          </a:blip>
          <a:stretch>
            <a:fillRect/>
          </a:stretch>
        </p:blipFill>
        <p:spPr>
          <a:xfrm>
            <a:off x="5806521" y="4294495"/>
            <a:ext cx="2519793" cy="2227586"/>
          </a:xfrm>
          <a:prstGeom prst="rect">
            <a:avLst/>
          </a:prstGeom>
        </p:spPr>
      </p:pic>
      <p:pic>
        <p:nvPicPr>
          <p:cNvPr id="51" name="Picture 50">
            <a:extLst>
              <a:ext uri="{FF2B5EF4-FFF2-40B4-BE49-F238E27FC236}">
                <a16:creationId xmlns:a16="http://schemas.microsoft.com/office/drawing/2014/main" id="{6AC12B6F-236D-4105-AAB5-D54F6DD47539}"/>
              </a:ext>
            </a:extLst>
          </p:cNvPr>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4253549" y="4972761"/>
            <a:ext cx="1470486" cy="1176389"/>
          </a:xfrm>
          <a:prstGeom prst="rect">
            <a:avLst/>
          </a:prstGeom>
        </p:spPr>
      </p:pic>
      <p:sp>
        <p:nvSpPr>
          <p:cNvPr id="52" name="Arrow: Right 51">
            <a:extLst>
              <a:ext uri="{FF2B5EF4-FFF2-40B4-BE49-F238E27FC236}">
                <a16:creationId xmlns:a16="http://schemas.microsoft.com/office/drawing/2014/main" id="{88A45AA9-6CD6-403A-8F6F-DE1796896157}"/>
              </a:ext>
            </a:extLst>
          </p:cNvPr>
          <p:cNvSpPr/>
          <p:nvPr/>
        </p:nvSpPr>
        <p:spPr>
          <a:xfrm>
            <a:off x="3655346" y="1664841"/>
            <a:ext cx="668485" cy="450453"/>
          </a:xfrm>
          <a:prstGeom prst="rightArrow">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solidFill>
                  <a:srgbClr val="FF0000"/>
                </a:solidFill>
              </a:ln>
              <a:solidFill>
                <a:srgbClr val="FF0000"/>
              </a:solidFill>
            </a:endParaRPr>
          </a:p>
        </p:txBody>
      </p:sp>
      <p:sp>
        <p:nvSpPr>
          <p:cNvPr id="63" name="Arrow: Right 62">
            <a:extLst>
              <a:ext uri="{FF2B5EF4-FFF2-40B4-BE49-F238E27FC236}">
                <a16:creationId xmlns:a16="http://schemas.microsoft.com/office/drawing/2014/main" id="{230F77C0-0954-4786-A7BA-9DBCF4A1FED3}"/>
              </a:ext>
            </a:extLst>
          </p:cNvPr>
          <p:cNvSpPr/>
          <p:nvPr/>
        </p:nvSpPr>
        <p:spPr>
          <a:xfrm>
            <a:off x="3430440" y="3098646"/>
            <a:ext cx="668485" cy="450453"/>
          </a:xfrm>
          <a:prstGeom prst="rightArrow">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solidFill>
                  <a:srgbClr val="FF0000"/>
                </a:solidFill>
              </a:ln>
              <a:solidFill>
                <a:srgbClr val="FF0000"/>
              </a:solidFill>
            </a:endParaRPr>
          </a:p>
        </p:txBody>
      </p:sp>
      <p:sp>
        <p:nvSpPr>
          <p:cNvPr id="64" name="Arrow: Right 63">
            <a:extLst>
              <a:ext uri="{FF2B5EF4-FFF2-40B4-BE49-F238E27FC236}">
                <a16:creationId xmlns:a16="http://schemas.microsoft.com/office/drawing/2014/main" id="{4C02E8B7-09A0-4686-8DB4-068AE86B2AF6}"/>
              </a:ext>
            </a:extLst>
          </p:cNvPr>
          <p:cNvSpPr/>
          <p:nvPr/>
        </p:nvSpPr>
        <p:spPr>
          <a:xfrm>
            <a:off x="3655346" y="5272721"/>
            <a:ext cx="668485" cy="450453"/>
          </a:xfrm>
          <a:prstGeom prst="rightArrow">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solidFill>
                  <a:srgbClr val="FF0000"/>
                </a:solidFill>
              </a:ln>
              <a:solidFill>
                <a:srgbClr val="FF0000"/>
              </a:solidFill>
            </a:endParaRPr>
          </a:p>
        </p:txBody>
      </p:sp>
      <p:sp>
        <p:nvSpPr>
          <p:cNvPr id="2" name="Text Box 2">
            <a:extLst>
              <a:ext uri="{FF2B5EF4-FFF2-40B4-BE49-F238E27FC236}">
                <a16:creationId xmlns:a16="http://schemas.microsoft.com/office/drawing/2014/main" id="{0A943FAF-7500-42D1-9566-73A08D2394C6}"/>
              </a:ext>
            </a:extLst>
          </p:cNvPr>
          <p:cNvSpPr txBox="1">
            <a:spLocks noChangeArrowheads="1"/>
          </p:cNvSpPr>
          <p:nvPr/>
        </p:nvSpPr>
        <p:spPr bwMode="auto">
          <a:xfrm>
            <a:off x="4763" y="4763"/>
            <a:ext cx="2890136" cy="3429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rPr>
              <a:t> </a:t>
            </a:r>
            <a:r>
              <a:rPr kumimoji="0" lang="el-GR" altLang="en-US" sz="1200" b="0" i="0" u="none" strike="noStrike" cap="none" normalizeH="0" baseline="0" dirty="0">
                <a:ln>
                  <a:noFill/>
                </a:ln>
                <a:solidFill>
                  <a:schemeClr val="tx1"/>
                </a:solidFill>
                <a:effectLst/>
                <a:latin typeface="Calibri" panose="020F0502020204030204" pitchFamily="34" charset="0"/>
              </a:rPr>
              <a:t>Δημόσιο Νηπιαγωγείο Λατσιών Δ’ (ΜΧ)</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150929708"/>
      </p:ext>
    </p:extLst>
  </p:cSld>
  <p:clrMapOvr>
    <a:masterClrMapping/>
  </p:clrMapOvr>
  <mc:AlternateContent xmlns:mc="http://schemas.openxmlformats.org/markup-compatibility/2006" xmlns:p14="http://schemas.microsoft.com/office/powerpoint/2010/main">
    <mc:Choice Requires="p14">
      <p:transition spd="slow" p14:dur="2000" advClick="0" advTm="180000"/>
    </mc:Choice>
    <mc:Fallback xmlns="">
      <p:transition spd="slow" advClick="0" advTm="18000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6B7448E-9A15-4609-9367-A5C27C0B5A50}"/>
              </a:ext>
            </a:extLst>
          </p:cNvPr>
          <p:cNvSpPr/>
          <p:nvPr/>
        </p:nvSpPr>
        <p:spPr>
          <a:xfrm>
            <a:off x="629237" y="112627"/>
            <a:ext cx="2890137" cy="8340745"/>
          </a:xfrm>
          <a:prstGeom prst="rect">
            <a:avLst/>
          </a:prstGeom>
        </p:spPr>
        <p:txBody>
          <a:bodyPr wrap="square">
            <a:spAutoFit/>
          </a:bodyPr>
          <a:lstStyle/>
          <a:p>
            <a:pPr marL="342900" indent="-342900">
              <a:buFont typeface="Arial" panose="020B0604020202020204" pitchFamily="34" charset="0"/>
              <a:buChar char="•"/>
            </a:pPr>
            <a:endParaRPr lang="el-GR" sz="800" dirty="0"/>
          </a:p>
          <a:p>
            <a:pPr marL="171450" indent="-171450">
              <a:buFont typeface="Arial" panose="020B0604020202020204" pitchFamily="34" charset="0"/>
              <a:buChar char="•"/>
            </a:pPr>
            <a:endParaRPr lang="el-GR" sz="1600" b="1" dirty="0">
              <a:solidFill>
                <a:srgbClr val="FF0000"/>
              </a:solidFill>
            </a:endParaRPr>
          </a:p>
          <a:p>
            <a:pPr marL="171450" indent="-171450">
              <a:buFont typeface="Arial" panose="020B0604020202020204" pitchFamily="34" charset="0"/>
              <a:buChar char="•"/>
            </a:pPr>
            <a:r>
              <a:rPr lang="el-GR" sz="1600" dirty="0"/>
              <a:t>Ο γονιός κρύβει στην κουζίνα κόκκινα – πορτοκαλιά- πράσινα λαχανικά ανάμεικτα  σε τρία διαφορετικά καλάθια  (ντομάτες, σέλινο, πιπεριές, μαρούλι, λάχανο, αγγουράκι καρότα ή άλλα λαχανικά που αρέσουν στα παιδιά) σε αυτά τα χρώματα. Μπορεί να υπάρχουν και μερικά λαχανικά άλλου χρώματος για μεγαλύτερο βαθμό δυσκολίας.</a:t>
            </a:r>
          </a:p>
          <a:p>
            <a:pPr marL="171450" indent="-171450">
              <a:buFont typeface="Arial" panose="020B0604020202020204" pitchFamily="34" charset="0"/>
              <a:buChar char="•"/>
            </a:pPr>
            <a:endParaRPr lang="el-GR" sz="1600" dirty="0"/>
          </a:p>
          <a:p>
            <a:pPr marL="171450" indent="-171450">
              <a:buFont typeface="Arial" panose="020B0604020202020204" pitchFamily="34" charset="0"/>
              <a:buChar char="•"/>
            </a:pPr>
            <a:r>
              <a:rPr lang="el-GR" sz="1600" dirty="0"/>
              <a:t>Και το παιχνίδι αρχίζει…</a:t>
            </a:r>
          </a:p>
          <a:p>
            <a:r>
              <a:rPr lang="el-GR" sz="1600" dirty="0"/>
              <a:t> Κινηθείτε στο χώρο της κουζίνας με τα αδέλφια σας και μόλις η μαμά ή ο μπαμπάς δείξουν το κόκκινο χαρτί και πουν</a:t>
            </a:r>
            <a:r>
              <a:rPr lang="en-US" sz="1600" dirty="0"/>
              <a:t>: </a:t>
            </a:r>
            <a:r>
              <a:rPr lang="el-GR" sz="1600" dirty="0"/>
              <a:t>«Βρες ένα κόκκινο λαχανικό» ψάχνετε και το παίρνετε. Το ίδιο γίνεται και για τα άλλα δύο χρώματα των λαχανικών.</a:t>
            </a:r>
          </a:p>
          <a:p>
            <a:endParaRPr lang="el-GR" sz="1600" b="1" dirty="0">
              <a:solidFill>
                <a:srgbClr val="C00000"/>
              </a:solidFill>
            </a:endParaRPr>
          </a:p>
          <a:p>
            <a:pPr marL="285750" indent="-285750">
              <a:buFont typeface="Arial" panose="020B0604020202020204" pitchFamily="34" charset="0"/>
              <a:buChar char="•"/>
            </a:pPr>
            <a:endParaRPr lang="el-GR" sz="1600" b="1" dirty="0">
              <a:solidFill>
                <a:srgbClr val="C00000"/>
              </a:solidFill>
            </a:endParaRPr>
          </a:p>
          <a:p>
            <a:pPr marL="285750" indent="-285750">
              <a:buFont typeface="Arial" panose="020B0604020202020204" pitchFamily="34" charset="0"/>
              <a:buChar char="•"/>
            </a:pPr>
            <a:endParaRPr lang="el-GR" sz="1600" b="1" dirty="0">
              <a:solidFill>
                <a:srgbClr val="C00000"/>
              </a:solidFill>
            </a:endParaRPr>
          </a:p>
          <a:p>
            <a:pPr marL="285750" indent="-285750">
              <a:buFont typeface="Arial" panose="020B0604020202020204" pitchFamily="34" charset="0"/>
              <a:buChar char="•"/>
            </a:pPr>
            <a:endParaRPr lang="el-GR" sz="1600" b="1" dirty="0">
              <a:solidFill>
                <a:srgbClr val="C00000"/>
              </a:solidFill>
            </a:endParaRPr>
          </a:p>
          <a:p>
            <a:pPr marL="285750" indent="-285750">
              <a:buFont typeface="Arial" panose="020B0604020202020204" pitchFamily="34" charset="0"/>
              <a:buChar char="•"/>
            </a:pPr>
            <a:endParaRPr lang="el-GR" sz="1600" b="1" dirty="0">
              <a:solidFill>
                <a:srgbClr val="C00000"/>
              </a:solidFill>
            </a:endParaRPr>
          </a:p>
          <a:p>
            <a:pPr marL="285750" indent="-285750">
              <a:buFont typeface="Arial" panose="020B0604020202020204" pitchFamily="34" charset="0"/>
              <a:buChar char="•"/>
            </a:pPr>
            <a:endParaRPr lang="el-GR" sz="1600" b="1" dirty="0">
              <a:solidFill>
                <a:srgbClr val="C00000"/>
              </a:solidFill>
            </a:endParaRPr>
          </a:p>
          <a:p>
            <a:endParaRPr lang="en-US" sz="1600" dirty="0"/>
          </a:p>
        </p:txBody>
      </p:sp>
      <p:pic>
        <p:nvPicPr>
          <p:cNvPr id="6" name="Picture 5">
            <a:extLst>
              <a:ext uri="{FF2B5EF4-FFF2-40B4-BE49-F238E27FC236}">
                <a16:creationId xmlns:a16="http://schemas.microsoft.com/office/drawing/2014/main" id="{E22157B8-6340-4836-A402-E722DB231AF6}"/>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3939753" y="1088066"/>
            <a:ext cx="1590572" cy="1307804"/>
          </a:xfrm>
          <a:prstGeom prst="rect">
            <a:avLst/>
          </a:prstGeom>
        </p:spPr>
      </p:pic>
      <p:pic>
        <p:nvPicPr>
          <p:cNvPr id="7" name="Picture 6">
            <a:extLst>
              <a:ext uri="{FF2B5EF4-FFF2-40B4-BE49-F238E27FC236}">
                <a16:creationId xmlns:a16="http://schemas.microsoft.com/office/drawing/2014/main" id="{03BDBBB7-8E86-477A-B3EA-8D68C29BD847}"/>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530325" y="1088066"/>
            <a:ext cx="1590572" cy="1307804"/>
          </a:xfrm>
          <a:prstGeom prst="rect">
            <a:avLst/>
          </a:prstGeom>
        </p:spPr>
      </p:pic>
      <p:pic>
        <p:nvPicPr>
          <p:cNvPr id="8" name="Picture 7">
            <a:extLst>
              <a:ext uri="{FF2B5EF4-FFF2-40B4-BE49-F238E27FC236}">
                <a16:creationId xmlns:a16="http://schemas.microsoft.com/office/drawing/2014/main" id="{41783C94-5948-4A9A-B3BD-5632A91FD60A}"/>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7063470" y="1088066"/>
            <a:ext cx="1590572" cy="1307804"/>
          </a:xfrm>
          <a:prstGeom prst="rect">
            <a:avLst/>
          </a:prstGeom>
        </p:spPr>
      </p:pic>
      <p:pic>
        <p:nvPicPr>
          <p:cNvPr id="10" name="Picture 9">
            <a:extLst>
              <a:ext uri="{FF2B5EF4-FFF2-40B4-BE49-F238E27FC236}">
                <a16:creationId xmlns:a16="http://schemas.microsoft.com/office/drawing/2014/main" id="{E7320082-EFC7-42EB-8427-B8E59B9FAF3C}"/>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4382535" y="4579526"/>
            <a:ext cx="4283817" cy="1595554"/>
          </a:xfrm>
          <a:prstGeom prst="rect">
            <a:avLst/>
          </a:prstGeom>
        </p:spPr>
      </p:pic>
      <p:pic>
        <p:nvPicPr>
          <p:cNvPr id="11" name="Picture 10">
            <a:extLst>
              <a:ext uri="{FF2B5EF4-FFF2-40B4-BE49-F238E27FC236}">
                <a16:creationId xmlns:a16="http://schemas.microsoft.com/office/drawing/2014/main" id="{7579D7A3-A22C-4127-A80B-E6F60B27804B}"/>
              </a:ext>
            </a:extLst>
          </p:cNvPr>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4190823" y="2833871"/>
            <a:ext cx="889683" cy="1745655"/>
          </a:xfrm>
          <a:prstGeom prst="rect">
            <a:avLst/>
          </a:prstGeom>
        </p:spPr>
      </p:pic>
      <p:pic>
        <p:nvPicPr>
          <p:cNvPr id="12" name="Picture 11">
            <a:extLst>
              <a:ext uri="{FF2B5EF4-FFF2-40B4-BE49-F238E27FC236}">
                <a16:creationId xmlns:a16="http://schemas.microsoft.com/office/drawing/2014/main" id="{83DDEE89-8A28-41D4-A838-AE6727D79E7B}"/>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3216430" y="4659963"/>
            <a:ext cx="723323" cy="594732"/>
          </a:xfrm>
          <a:prstGeom prst="rect">
            <a:avLst/>
          </a:prstGeom>
        </p:spPr>
      </p:pic>
      <p:pic>
        <p:nvPicPr>
          <p:cNvPr id="13" name="Picture 12">
            <a:extLst>
              <a:ext uri="{FF2B5EF4-FFF2-40B4-BE49-F238E27FC236}">
                <a16:creationId xmlns:a16="http://schemas.microsoft.com/office/drawing/2014/main" id="{5CF58319-4482-4085-98EC-CB1B3E69ADA4}"/>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4072378" y="5877714"/>
            <a:ext cx="723323" cy="594732"/>
          </a:xfrm>
          <a:prstGeom prst="rect">
            <a:avLst/>
          </a:prstGeom>
        </p:spPr>
      </p:pic>
      <p:pic>
        <p:nvPicPr>
          <p:cNvPr id="14" name="Picture 13">
            <a:extLst>
              <a:ext uri="{FF2B5EF4-FFF2-40B4-BE49-F238E27FC236}">
                <a16:creationId xmlns:a16="http://schemas.microsoft.com/office/drawing/2014/main" id="{4D5D0213-2588-441A-9800-F7436C4F866F}"/>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3216430" y="5877714"/>
            <a:ext cx="723323" cy="594732"/>
          </a:xfrm>
          <a:prstGeom prst="rect">
            <a:avLst/>
          </a:prstGeom>
        </p:spPr>
      </p:pic>
      <p:sp>
        <p:nvSpPr>
          <p:cNvPr id="15" name="Rectangle 14">
            <a:extLst>
              <a:ext uri="{FF2B5EF4-FFF2-40B4-BE49-F238E27FC236}">
                <a16:creationId xmlns:a16="http://schemas.microsoft.com/office/drawing/2014/main" id="{557CDED6-F8C9-4809-9F61-6A05DFE4A9C4}"/>
              </a:ext>
            </a:extLst>
          </p:cNvPr>
          <p:cNvSpPr/>
          <p:nvPr/>
        </p:nvSpPr>
        <p:spPr>
          <a:xfrm>
            <a:off x="5101772" y="3706698"/>
            <a:ext cx="437523" cy="323042"/>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Arrow: Right 15">
            <a:extLst>
              <a:ext uri="{FF2B5EF4-FFF2-40B4-BE49-F238E27FC236}">
                <a16:creationId xmlns:a16="http://schemas.microsoft.com/office/drawing/2014/main" id="{22C7F397-98C9-4C4A-81B3-DEC721BFCBA3}"/>
              </a:ext>
            </a:extLst>
          </p:cNvPr>
          <p:cNvSpPr/>
          <p:nvPr/>
        </p:nvSpPr>
        <p:spPr>
          <a:xfrm>
            <a:off x="3403893" y="1624976"/>
            <a:ext cx="668485" cy="450453"/>
          </a:xfrm>
          <a:prstGeom prst="rightArrow">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solidFill>
                  <a:srgbClr val="FF0000"/>
                </a:solidFill>
              </a:ln>
              <a:solidFill>
                <a:srgbClr val="FF0000"/>
              </a:solidFill>
            </a:endParaRPr>
          </a:p>
        </p:txBody>
      </p:sp>
      <p:sp>
        <p:nvSpPr>
          <p:cNvPr id="17" name="Arrow: Right 16">
            <a:extLst>
              <a:ext uri="{FF2B5EF4-FFF2-40B4-BE49-F238E27FC236}">
                <a16:creationId xmlns:a16="http://schemas.microsoft.com/office/drawing/2014/main" id="{2E1FE9DF-BF15-47CD-9F10-3466DEC946E8}"/>
              </a:ext>
            </a:extLst>
          </p:cNvPr>
          <p:cNvSpPr/>
          <p:nvPr/>
        </p:nvSpPr>
        <p:spPr>
          <a:xfrm>
            <a:off x="3622416" y="5319481"/>
            <a:ext cx="668485" cy="450453"/>
          </a:xfrm>
          <a:prstGeom prst="rightArrow">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solidFill>
                  <a:srgbClr val="FF0000"/>
                </a:solidFill>
              </a:ln>
              <a:solidFill>
                <a:srgbClr val="FF0000"/>
              </a:solidFill>
            </a:endParaRPr>
          </a:p>
        </p:txBody>
      </p:sp>
      <p:sp>
        <p:nvSpPr>
          <p:cNvPr id="18" name="Rectangle 17">
            <a:extLst>
              <a:ext uri="{FF2B5EF4-FFF2-40B4-BE49-F238E27FC236}">
                <a16:creationId xmlns:a16="http://schemas.microsoft.com/office/drawing/2014/main" id="{A83DAB2B-6066-4CA9-92C9-16E8CBCB7524}"/>
              </a:ext>
            </a:extLst>
          </p:cNvPr>
          <p:cNvSpPr/>
          <p:nvPr/>
        </p:nvSpPr>
        <p:spPr>
          <a:xfrm rot="19630521">
            <a:off x="5646351" y="3143908"/>
            <a:ext cx="437523" cy="323042"/>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E230B44E-D327-4521-9B14-806FBAE4700C}"/>
              </a:ext>
            </a:extLst>
          </p:cNvPr>
          <p:cNvSpPr/>
          <p:nvPr/>
        </p:nvSpPr>
        <p:spPr>
          <a:xfrm>
            <a:off x="6337567" y="2887513"/>
            <a:ext cx="437523" cy="323042"/>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 name="Picture 6" descr="Σεφ Γελοιογραφία Εγκατάλειψη Αντίχειρα Εικόνες Clipart">
            <a:extLst>
              <a:ext uri="{FF2B5EF4-FFF2-40B4-BE49-F238E27FC236}">
                <a16:creationId xmlns:a16="http://schemas.microsoft.com/office/drawing/2014/main" id="{13475D48-0154-4E14-9532-587ED10AF52B}"/>
              </a:ext>
            </a:extLst>
          </p:cNvPr>
          <p:cNvPicPr>
            <a:picLocks noChangeAspect="1" noChangeArrowheads="1"/>
          </p:cNvPicPr>
          <p:nvPr/>
        </p:nvPicPr>
        <p:blipFill>
          <a:blip r:embed="rId6" cstate="email">
            <a:extLst>
              <a:ext uri="{28A0092B-C50C-407E-A947-70E740481C1C}">
                <a14:useLocalDpi xmlns:a14="http://schemas.microsoft.com/office/drawing/2010/main"/>
              </a:ext>
            </a:extLst>
          </a:blip>
          <a:srcRect/>
          <a:stretch>
            <a:fillRect/>
          </a:stretch>
        </p:blipFill>
        <p:spPr bwMode="auto">
          <a:xfrm>
            <a:off x="6775090" y="2733697"/>
            <a:ext cx="997262" cy="1562639"/>
          </a:xfrm>
          <a:prstGeom prst="rect">
            <a:avLst/>
          </a:prstGeom>
          <a:noFill/>
          <a:extLst>
            <a:ext uri="{909E8E84-426E-40DD-AFC4-6F175D3DCCD1}">
              <a14:hiddenFill xmlns:a14="http://schemas.microsoft.com/office/drawing/2010/main">
                <a:solidFill>
                  <a:srgbClr val="FFFFFF"/>
                </a:solidFill>
              </a14:hiddenFill>
            </a:ext>
          </a:extLst>
        </p:spPr>
      </p:pic>
      <p:sp>
        <p:nvSpPr>
          <p:cNvPr id="21" name="Text Box 2">
            <a:extLst>
              <a:ext uri="{FF2B5EF4-FFF2-40B4-BE49-F238E27FC236}">
                <a16:creationId xmlns:a16="http://schemas.microsoft.com/office/drawing/2014/main" id="{4AEF53C1-D13D-4413-91B5-B5B6C3E9C6C8}"/>
              </a:ext>
            </a:extLst>
          </p:cNvPr>
          <p:cNvSpPr txBox="1">
            <a:spLocks noChangeArrowheads="1"/>
          </p:cNvSpPr>
          <p:nvPr/>
        </p:nvSpPr>
        <p:spPr bwMode="auto">
          <a:xfrm>
            <a:off x="4763" y="4763"/>
            <a:ext cx="2890136" cy="3429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rPr>
              <a:t> </a:t>
            </a:r>
            <a:r>
              <a:rPr kumimoji="0" lang="el-GR" altLang="en-US" sz="1200" b="0" i="0" u="none" strike="noStrike" cap="none" normalizeH="0" baseline="0" dirty="0">
                <a:ln>
                  <a:noFill/>
                </a:ln>
                <a:solidFill>
                  <a:schemeClr val="tx1"/>
                </a:solidFill>
                <a:effectLst/>
                <a:latin typeface="Calibri" panose="020F0502020204030204" pitchFamily="34" charset="0"/>
              </a:rPr>
              <a:t>Δημόσιο Νηπιαγωγείο Λατσιών Δ’ (ΜΧ)</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4334843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9DEAAC8A-49BD-47C7-9278-A33146E2810E}"/>
              </a:ext>
            </a:extLst>
          </p:cNvPr>
          <p:cNvSpPr/>
          <p:nvPr/>
        </p:nvSpPr>
        <p:spPr>
          <a:xfrm>
            <a:off x="4250634" y="3975216"/>
            <a:ext cx="2411680" cy="2623174"/>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3C19381E-5AEE-4A99-AA79-374ED2DF573D}"/>
              </a:ext>
            </a:extLst>
          </p:cNvPr>
          <p:cNvSpPr/>
          <p:nvPr/>
        </p:nvSpPr>
        <p:spPr>
          <a:xfrm>
            <a:off x="703664" y="169550"/>
            <a:ext cx="2890137" cy="7201972"/>
          </a:xfrm>
          <a:prstGeom prst="rect">
            <a:avLst/>
          </a:prstGeom>
        </p:spPr>
        <p:txBody>
          <a:bodyPr wrap="square">
            <a:spAutoFit/>
          </a:bodyPr>
          <a:lstStyle/>
          <a:p>
            <a:endParaRPr lang="el-GR" sz="1200" dirty="0"/>
          </a:p>
          <a:p>
            <a:pPr marL="171450" indent="-171450">
              <a:buFont typeface="Arial" panose="020B0604020202020204" pitchFamily="34" charset="0"/>
              <a:buChar char="•"/>
            </a:pPr>
            <a:r>
              <a:rPr lang="el-GR" sz="1400" dirty="0"/>
              <a:t>Εξηγείστε στους γονείς σας ποια 3 λαχανικά επιλέξατε ο καθένας για το σάντουιτς σας και δικαιολογείστε τις επιλογές σας.</a:t>
            </a:r>
          </a:p>
          <a:p>
            <a:endParaRPr lang="el-GR" sz="1400" dirty="0"/>
          </a:p>
          <a:p>
            <a:pPr marL="285750" indent="-285750">
              <a:buFont typeface="Arial" panose="020B0604020202020204" pitchFamily="34" charset="0"/>
              <a:buChar char="•"/>
            </a:pPr>
            <a:r>
              <a:rPr lang="el-GR" sz="1400" dirty="0"/>
              <a:t>Συναρμολογήστε το σάντουιτς, βάζοντας στην ολόκληρη φέτα του ψωμιού το τυρί και από πάνω  τα λαχανικά με την ορθή σειρά ώστε να θυμίζουν τα φώτα τροχαίας (φαίνονται από τις τρύπες της φέτας ψωμιού από πάνω). Κατά τη διαδικασία αυτή έχετε τη βοήθεια  της μαμάς ή του μπαμπά (κόψιμο λαχανικών).</a:t>
            </a:r>
            <a:r>
              <a:rPr lang="en-US" sz="1400" dirty="0"/>
              <a:t> </a:t>
            </a:r>
            <a:r>
              <a:rPr lang="el-GR" sz="1400" b="1" dirty="0"/>
              <a:t>Θα χαρούμε  να μας στείλετε φωτογραφία του σάντουιτς σας</a:t>
            </a:r>
          </a:p>
          <a:p>
            <a:r>
              <a:rPr lang="el-GR" sz="1400" b="1" dirty="0"/>
              <a:t>      «Φώτα τροχαίας».</a:t>
            </a:r>
          </a:p>
          <a:p>
            <a:endParaRPr lang="el-GR" sz="1400" dirty="0"/>
          </a:p>
          <a:p>
            <a:pPr marL="285750" indent="-285750">
              <a:buFont typeface="Arial" panose="020B0604020202020204" pitchFamily="34" charset="0"/>
              <a:buChar char="•"/>
            </a:pPr>
            <a:r>
              <a:rPr lang="el-GR" sz="1400" dirty="0"/>
              <a:t>Απολαύστε το σάντουιτς σας.  Γράψετε μας με το δικό σας τρόπο τη συνταγή (υλικά και ποσότητα) και στείλτε μας την εικονογραφημένη για να τη φτιάξουμε και εμείς. Θέλουμε να απολαύσουμε ένα υγιεινό σάντουιτς μαζί σας!!! </a:t>
            </a:r>
          </a:p>
          <a:p>
            <a:r>
              <a:rPr lang="el-GR" sz="1400" dirty="0"/>
              <a:t>                </a:t>
            </a:r>
            <a:r>
              <a:rPr lang="el-GR" sz="1400" b="1" dirty="0">
                <a:solidFill>
                  <a:srgbClr val="C00000"/>
                </a:solidFill>
              </a:rPr>
              <a:t>ΚΑΛΗ ΟΡΕΞΗ!!!  </a:t>
            </a:r>
          </a:p>
          <a:p>
            <a:pPr marL="171450" indent="-171450">
              <a:buFont typeface="Arial" panose="020B0604020202020204" pitchFamily="34" charset="0"/>
              <a:buChar char="•"/>
            </a:pPr>
            <a:endParaRPr lang="el-GR" sz="1400" b="1" dirty="0">
              <a:solidFill>
                <a:srgbClr val="C00000"/>
              </a:solidFill>
            </a:endParaRPr>
          </a:p>
          <a:p>
            <a:pPr marL="171450" indent="-171450">
              <a:buFont typeface="Arial" panose="020B0604020202020204" pitchFamily="34" charset="0"/>
              <a:buChar char="•"/>
            </a:pPr>
            <a:endParaRPr lang="el-GR" sz="1400" b="1" dirty="0">
              <a:solidFill>
                <a:srgbClr val="C00000"/>
              </a:solidFill>
            </a:endParaRPr>
          </a:p>
          <a:p>
            <a:endParaRPr lang="el-GR" sz="1400" b="1" dirty="0">
              <a:solidFill>
                <a:srgbClr val="0070C0"/>
              </a:solidFill>
            </a:endParaRPr>
          </a:p>
          <a:p>
            <a:endParaRPr lang="en-US" sz="1600" dirty="0"/>
          </a:p>
        </p:txBody>
      </p:sp>
      <p:pic>
        <p:nvPicPr>
          <p:cNvPr id="12" name="Picture 11">
            <a:extLst>
              <a:ext uri="{FF2B5EF4-FFF2-40B4-BE49-F238E27FC236}">
                <a16:creationId xmlns:a16="http://schemas.microsoft.com/office/drawing/2014/main" id="{1D767C9E-0F43-4811-B90F-1DBCA4EC20A6}"/>
              </a:ext>
            </a:extLst>
          </p:cNvPr>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4747489" y="439598"/>
            <a:ext cx="2020586" cy="1786270"/>
          </a:xfrm>
          <a:prstGeom prst="rect">
            <a:avLst/>
          </a:prstGeom>
        </p:spPr>
      </p:pic>
      <p:sp>
        <p:nvSpPr>
          <p:cNvPr id="5" name="TextBox 4">
            <a:extLst>
              <a:ext uri="{FF2B5EF4-FFF2-40B4-BE49-F238E27FC236}">
                <a16:creationId xmlns:a16="http://schemas.microsoft.com/office/drawing/2014/main" id="{8EFBD012-9CD9-4DEA-9776-E3B88E9F6F09}"/>
              </a:ext>
            </a:extLst>
          </p:cNvPr>
          <p:cNvSpPr txBox="1"/>
          <p:nvPr/>
        </p:nvSpPr>
        <p:spPr>
          <a:xfrm>
            <a:off x="6768075" y="972978"/>
            <a:ext cx="1371600" cy="369332"/>
          </a:xfrm>
          <a:prstGeom prst="rect">
            <a:avLst/>
          </a:prstGeom>
          <a:noFill/>
        </p:spPr>
        <p:txBody>
          <a:bodyPr wrap="square" rtlCol="0">
            <a:spAutoFit/>
          </a:bodyPr>
          <a:lstStyle/>
          <a:p>
            <a:pPr algn="ctr"/>
            <a:r>
              <a:rPr lang="el-GR" dirty="0"/>
              <a:t>3 λαχανικά</a:t>
            </a:r>
            <a:endParaRPr lang="en-US" dirty="0"/>
          </a:p>
        </p:txBody>
      </p:sp>
      <p:sp>
        <p:nvSpPr>
          <p:cNvPr id="14" name="Arrow: Right 13">
            <a:extLst>
              <a:ext uri="{FF2B5EF4-FFF2-40B4-BE49-F238E27FC236}">
                <a16:creationId xmlns:a16="http://schemas.microsoft.com/office/drawing/2014/main" id="{8B35C476-9A8A-4995-968F-845D442E7E36}"/>
              </a:ext>
            </a:extLst>
          </p:cNvPr>
          <p:cNvSpPr/>
          <p:nvPr/>
        </p:nvSpPr>
        <p:spPr>
          <a:xfrm>
            <a:off x="3723662" y="711495"/>
            <a:ext cx="668485" cy="450453"/>
          </a:xfrm>
          <a:prstGeom prst="rightArrow">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solidFill>
                  <a:srgbClr val="FF0000"/>
                </a:solidFill>
              </a:ln>
              <a:solidFill>
                <a:srgbClr val="FF0000"/>
              </a:solidFill>
            </a:endParaRPr>
          </a:p>
        </p:txBody>
      </p:sp>
      <p:pic>
        <p:nvPicPr>
          <p:cNvPr id="10" name="Picture 9">
            <a:extLst>
              <a:ext uri="{FF2B5EF4-FFF2-40B4-BE49-F238E27FC236}">
                <a16:creationId xmlns:a16="http://schemas.microsoft.com/office/drawing/2014/main" id="{2BEE620D-EDA6-4AC9-AD8B-6BF438F0FB3D}"/>
              </a:ext>
            </a:extLst>
          </p:cNvPr>
          <p:cNvPicPr/>
          <p:nvPr/>
        </p:nvPicPr>
        <p:blipFill rotWithShape="1">
          <a:blip r:embed="rId3" cstate="email">
            <a:extLst>
              <a:ext uri="{28A0092B-C50C-407E-A947-70E740481C1C}">
                <a14:useLocalDpi xmlns:a14="http://schemas.microsoft.com/office/drawing/2010/main"/>
              </a:ext>
            </a:extLst>
          </a:blip>
          <a:srcRect/>
          <a:stretch/>
        </p:blipFill>
        <p:spPr bwMode="auto">
          <a:xfrm rot="5400000">
            <a:off x="4761949" y="2323378"/>
            <a:ext cx="1441087" cy="1658795"/>
          </a:xfrm>
          <a:prstGeom prst="rect">
            <a:avLst/>
          </a:prstGeom>
          <a:noFill/>
          <a:ln>
            <a:noFill/>
          </a:ln>
          <a:extLst>
            <a:ext uri="{53640926-AAD7-44D8-BBD7-CCE9431645EC}">
              <a14:shadowObscured xmlns:a14="http://schemas.microsoft.com/office/drawing/2010/main"/>
            </a:ext>
          </a:extLst>
        </p:spPr>
      </p:pic>
      <p:pic>
        <p:nvPicPr>
          <p:cNvPr id="13" name="Picture 12">
            <a:extLst>
              <a:ext uri="{FF2B5EF4-FFF2-40B4-BE49-F238E27FC236}">
                <a16:creationId xmlns:a16="http://schemas.microsoft.com/office/drawing/2014/main" id="{0AA17F3B-9460-43EE-BF88-B30BFBFCBCB9}"/>
              </a:ext>
            </a:extLst>
          </p:cNvPr>
          <p:cNvPicPr/>
          <p:nvPr/>
        </p:nvPicPr>
        <p:blipFill rotWithShape="1">
          <a:blip r:embed="rId4" cstate="email">
            <a:extLst>
              <a:ext uri="{28A0092B-C50C-407E-A947-70E740481C1C}">
                <a14:useLocalDpi xmlns:a14="http://schemas.microsoft.com/office/drawing/2010/main"/>
              </a:ext>
            </a:extLst>
          </a:blip>
          <a:srcRect/>
          <a:stretch/>
        </p:blipFill>
        <p:spPr bwMode="auto">
          <a:xfrm>
            <a:off x="6768075" y="2225868"/>
            <a:ext cx="1461525" cy="1958210"/>
          </a:xfrm>
          <a:prstGeom prst="rect">
            <a:avLst/>
          </a:prstGeom>
          <a:noFill/>
          <a:ln>
            <a:noFill/>
          </a:ln>
          <a:extLst>
            <a:ext uri="{53640926-AAD7-44D8-BBD7-CCE9431645EC}">
              <a14:shadowObscured xmlns:a14="http://schemas.microsoft.com/office/drawing/2010/main"/>
            </a:ext>
          </a:extLst>
        </p:spPr>
      </p:pic>
      <p:sp>
        <p:nvSpPr>
          <p:cNvPr id="16" name="Arrow: Right 15">
            <a:extLst>
              <a:ext uri="{FF2B5EF4-FFF2-40B4-BE49-F238E27FC236}">
                <a16:creationId xmlns:a16="http://schemas.microsoft.com/office/drawing/2014/main" id="{70DEF862-245E-4937-A5AB-05F4E0C55AC5}"/>
              </a:ext>
            </a:extLst>
          </p:cNvPr>
          <p:cNvSpPr/>
          <p:nvPr/>
        </p:nvSpPr>
        <p:spPr>
          <a:xfrm>
            <a:off x="3723662" y="2959143"/>
            <a:ext cx="668485" cy="450453"/>
          </a:xfrm>
          <a:prstGeom prst="rightArrow">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solidFill>
                  <a:srgbClr val="FF0000"/>
                </a:solidFill>
              </a:ln>
              <a:solidFill>
                <a:srgbClr val="FF0000"/>
              </a:solidFill>
            </a:endParaRPr>
          </a:p>
        </p:txBody>
      </p:sp>
      <p:sp>
        <p:nvSpPr>
          <p:cNvPr id="3" name="TextBox 2">
            <a:extLst>
              <a:ext uri="{FF2B5EF4-FFF2-40B4-BE49-F238E27FC236}">
                <a16:creationId xmlns:a16="http://schemas.microsoft.com/office/drawing/2014/main" id="{1C785FBF-DABD-487C-92C4-F666509BF4BC}"/>
              </a:ext>
            </a:extLst>
          </p:cNvPr>
          <p:cNvSpPr txBox="1"/>
          <p:nvPr/>
        </p:nvSpPr>
        <p:spPr>
          <a:xfrm>
            <a:off x="4572000" y="3975216"/>
            <a:ext cx="1935126" cy="3693319"/>
          </a:xfrm>
          <a:prstGeom prst="rect">
            <a:avLst/>
          </a:prstGeom>
          <a:noFill/>
        </p:spPr>
        <p:txBody>
          <a:bodyPr wrap="square" rtlCol="0">
            <a:spAutoFit/>
          </a:bodyPr>
          <a:lstStyle/>
          <a:p>
            <a:pPr algn="ctr"/>
            <a:r>
              <a:rPr lang="el-GR" sz="1600" dirty="0"/>
              <a:t>Συνταγή </a:t>
            </a:r>
          </a:p>
          <a:p>
            <a:r>
              <a:rPr lang="el-GR" sz="1600" dirty="0"/>
              <a:t>2 φέτες             ψωμί</a:t>
            </a:r>
          </a:p>
          <a:p>
            <a:endParaRPr lang="el-GR" sz="1600" dirty="0"/>
          </a:p>
          <a:p>
            <a:r>
              <a:rPr lang="el-GR" sz="1600" dirty="0"/>
              <a:t>1 φέτα               τυρί</a:t>
            </a:r>
          </a:p>
          <a:p>
            <a:endParaRPr lang="el-GR" dirty="0"/>
          </a:p>
          <a:p>
            <a:pPr algn="ctr"/>
            <a:r>
              <a:rPr lang="el-GR" sz="1600" dirty="0"/>
              <a:t>συνεχίστε τη συνταγή με τα</a:t>
            </a:r>
            <a:r>
              <a:rPr lang="en-US" sz="1600" dirty="0"/>
              <a:t> 3</a:t>
            </a:r>
            <a:r>
              <a:rPr lang="el-GR" sz="1600" dirty="0"/>
              <a:t> λαχανικά που χρησιμοποιήσατε</a:t>
            </a:r>
            <a:endParaRPr lang="en-US" sz="1600" dirty="0"/>
          </a:p>
          <a:p>
            <a:pPr algn="ctr"/>
            <a:r>
              <a:rPr lang="en-US" sz="1600" dirty="0"/>
              <a:t>;;;;;;;;;;;;;;;;</a:t>
            </a:r>
            <a:endParaRPr lang="el-GR" sz="1600" dirty="0"/>
          </a:p>
          <a:p>
            <a:endParaRPr lang="el-GR" dirty="0"/>
          </a:p>
          <a:p>
            <a:endParaRPr lang="el-GR" dirty="0"/>
          </a:p>
          <a:p>
            <a:endParaRPr lang="el-GR" dirty="0"/>
          </a:p>
          <a:p>
            <a:r>
              <a:rPr lang="el-GR" dirty="0"/>
              <a:t>  </a:t>
            </a:r>
            <a:endParaRPr lang="en-US" dirty="0"/>
          </a:p>
        </p:txBody>
      </p:sp>
      <p:pic>
        <p:nvPicPr>
          <p:cNvPr id="18" name="Picture 17">
            <a:extLst>
              <a:ext uri="{FF2B5EF4-FFF2-40B4-BE49-F238E27FC236}">
                <a16:creationId xmlns:a16="http://schemas.microsoft.com/office/drawing/2014/main" id="{5782232A-8716-451B-AA35-12419B4106CC}"/>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5304314" y="4290084"/>
            <a:ext cx="453468" cy="450454"/>
          </a:xfrm>
          <a:prstGeom prst="rect">
            <a:avLst/>
          </a:prstGeom>
        </p:spPr>
      </p:pic>
      <p:pic>
        <p:nvPicPr>
          <p:cNvPr id="19" name="Picture 18" descr="Τυρί clipart διανυσματική απεικόνιση. εικονογραφία από κύλινδρος ...">
            <a:extLst>
              <a:ext uri="{FF2B5EF4-FFF2-40B4-BE49-F238E27FC236}">
                <a16:creationId xmlns:a16="http://schemas.microsoft.com/office/drawing/2014/main" id="{0A9D8E2E-FB07-459A-9AE8-297BAE65E924}"/>
              </a:ext>
            </a:extLst>
          </p:cNvPr>
          <p:cNvPicPr>
            <a:picLocks noChangeAspect="1" noChangeArrowheads="1"/>
          </p:cNvPicPr>
          <p:nvPr/>
        </p:nvPicPr>
        <p:blipFill>
          <a:blip r:embed="rId6" cstate="email">
            <a:extLst>
              <a:ext uri="{28A0092B-C50C-407E-A947-70E740481C1C}">
                <a14:useLocalDpi xmlns:a14="http://schemas.microsoft.com/office/drawing/2010/main"/>
              </a:ext>
            </a:extLst>
          </a:blip>
          <a:srcRect/>
          <a:stretch>
            <a:fillRect/>
          </a:stretch>
        </p:blipFill>
        <p:spPr bwMode="auto">
          <a:xfrm>
            <a:off x="5256965" y="4740538"/>
            <a:ext cx="399018" cy="450453"/>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2" descr="Quiz: Εσύ πόσο παρατηρητικός είσαι;">
            <a:extLst>
              <a:ext uri="{FF2B5EF4-FFF2-40B4-BE49-F238E27FC236}">
                <a16:creationId xmlns:a16="http://schemas.microsoft.com/office/drawing/2014/main" id="{823088B7-BEBA-4332-9639-B9C5C212E368}"/>
              </a:ext>
            </a:extLst>
          </p:cNvPr>
          <p:cNvPicPr>
            <a:picLocks noChangeAspect="1" noChangeArrowheads="1"/>
          </p:cNvPicPr>
          <p:nvPr/>
        </p:nvPicPr>
        <p:blipFill rotWithShape="1">
          <a:blip r:embed="rId7" cstate="email">
            <a:extLst>
              <a:ext uri="{28A0092B-C50C-407E-A947-70E740481C1C}">
                <a14:useLocalDpi xmlns:a14="http://schemas.microsoft.com/office/drawing/2010/main"/>
              </a:ext>
            </a:extLst>
          </a:blip>
          <a:srcRect/>
          <a:stretch/>
        </p:blipFill>
        <p:spPr bwMode="auto">
          <a:xfrm>
            <a:off x="7319147" y="4489452"/>
            <a:ext cx="645187" cy="1302285"/>
          </a:xfrm>
          <a:prstGeom prst="rect">
            <a:avLst/>
          </a:prstGeom>
          <a:noFill/>
          <a:extLst>
            <a:ext uri="{909E8E84-426E-40DD-AFC4-6F175D3DCCD1}">
              <a14:hiddenFill xmlns:a14="http://schemas.microsoft.com/office/drawing/2010/main">
                <a:solidFill>
                  <a:srgbClr val="FFFFFF"/>
                </a:solidFill>
              </a14:hiddenFill>
            </a:ext>
          </a:extLst>
        </p:spPr>
      </p:pic>
      <p:sp>
        <p:nvSpPr>
          <p:cNvPr id="21" name="Arrow: Right 20">
            <a:extLst>
              <a:ext uri="{FF2B5EF4-FFF2-40B4-BE49-F238E27FC236}">
                <a16:creationId xmlns:a16="http://schemas.microsoft.com/office/drawing/2014/main" id="{B94D9D7F-0F58-4A1C-B42C-65EFE30498BC}"/>
              </a:ext>
            </a:extLst>
          </p:cNvPr>
          <p:cNvSpPr/>
          <p:nvPr/>
        </p:nvSpPr>
        <p:spPr>
          <a:xfrm>
            <a:off x="3827702" y="5158944"/>
            <a:ext cx="668485" cy="450453"/>
          </a:xfrm>
          <a:prstGeom prst="rightArrow">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solidFill>
                  <a:srgbClr val="FF0000"/>
                </a:solidFill>
              </a:ln>
              <a:solidFill>
                <a:srgbClr val="FF0000"/>
              </a:solidFill>
            </a:endParaRPr>
          </a:p>
        </p:txBody>
      </p:sp>
      <p:sp>
        <p:nvSpPr>
          <p:cNvPr id="17" name="Text Box 2">
            <a:extLst>
              <a:ext uri="{FF2B5EF4-FFF2-40B4-BE49-F238E27FC236}">
                <a16:creationId xmlns:a16="http://schemas.microsoft.com/office/drawing/2014/main" id="{01644BBB-FBD7-488C-A82F-B70C47E2ACA4}"/>
              </a:ext>
            </a:extLst>
          </p:cNvPr>
          <p:cNvSpPr txBox="1">
            <a:spLocks noChangeArrowheads="1"/>
          </p:cNvSpPr>
          <p:nvPr/>
        </p:nvSpPr>
        <p:spPr bwMode="auto">
          <a:xfrm>
            <a:off x="4763" y="4763"/>
            <a:ext cx="2890136" cy="3429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rPr>
              <a:t> </a:t>
            </a:r>
            <a:r>
              <a:rPr kumimoji="0" lang="el-GR" altLang="en-US" sz="1200" b="0" i="0" u="none" strike="noStrike" cap="none" normalizeH="0" baseline="0" dirty="0">
                <a:ln>
                  <a:noFill/>
                </a:ln>
                <a:solidFill>
                  <a:schemeClr val="tx1"/>
                </a:solidFill>
                <a:effectLst/>
                <a:latin typeface="Calibri" panose="020F0502020204030204" pitchFamily="34" charset="0"/>
              </a:rPr>
              <a:t>Δημόσιο Νηπιαγωγείο Λατσιών Δ’ (ΜΧ)</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031455045"/>
      </p:ext>
    </p:extLst>
  </p:cSld>
  <p:clrMapOvr>
    <a:masterClrMapping/>
  </p:clrMapOvr>
  <mc:AlternateContent xmlns:mc="http://schemas.openxmlformats.org/markup-compatibility/2006" xmlns:p14="http://schemas.microsoft.com/office/powerpoint/2010/main">
    <mc:Choice Requires="p14">
      <p:transition spd="slow" p14:dur="2000" advClick="0" advTm="180000"/>
    </mc:Choice>
    <mc:Fallback xmlns="">
      <p:transition spd="slow" advClick="0" advTm="180000"/>
    </mc:Fallback>
  </mc:AlternateConten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338</TotalTime>
  <Words>385</Words>
  <Application>Microsoft Office PowerPoint</Application>
  <PresentationFormat>On-screen Show (4:3)</PresentationFormat>
  <Paragraphs>46</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Μαρία Χριστοδούλου</dc:creator>
  <cp:lastModifiedBy>Μαρία Χριστοδούλου</cp:lastModifiedBy>
  <cp:revision>66</cp:revision>
  <dcterms:created xsi:type="dcterms:W3CDTF">2020-03-26T15:55:40Z</dcterms:created>
  <dcterms:modified xsi:type="dcterms:W3CDTF">2021-01-10T14:16:22Z</dcterms:modified>
  <cp:contentStatus/>
</cp:coreProperties>
</file>