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59" r:id="rId4"/>
    <p:sldId id="268" r:id="rId5"/>
    <p:sldId id="263" r:id="rId6"/>
    <p:sldId id="269" r:id="rId7"/>
    <p:sldId id="260" r:id="rId8"/>
    <p:sldId id="270" r:id="rId9"/>
    <p:sldId id="271" r:id="rId10"/>
    <p:sldId id="272" r:id="rId11"/>
    <p:sldId id="273" r:id="rId12"/>
    <p:sldId id="274" r:id="rId13"/>
    <p:sldId id="276" r:id="rId14"/>
  </p:sldIdLst>
  <p:sldSz cx="9144000" cy="6858000" type="screen4x3"/>
  <p:notesSz cx="7100888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f6MZBh0lxAgJgDd9u/jRA==" hashData="WbeuIBNgtmogA8oaasGsyBgPCShnBuL6tXdNMHLqDBQtNQjYCRhE9yx6fI6QCBk+edCYqBqgeDll08LGM70fg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E6E6E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80AA0D-276F-48F0-9254-3754656CF8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71488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CB1DE-2D5B-456E-A9E3-5953CEC97F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6575" cy="471488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pPr>
              <a:defRPr/>
            </a:pPr>
            <a:fld id="{E7A3AE28-F22A-4AA0-ADD3-58F64F7721FE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8EC74C-B96A-4B2A-BC41-4DAAD1403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4338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427AAA-3787-4709-8776-B3B8C0894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1662" cy="3697288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CF4A-1636-4F35-B49A-468F4C5DAD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6575" cy="471487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7EBB9-1B87-4FA2-BE76-49B74ED0B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6575" cy="471487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pPr>
              <a:defRPr/>
            </a:pPr>
            <a:fld id="{3F107533-4A2F-4058-826C-E45E888A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A255D9E-71E9-4B78-863C-0589B6459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24190F8-814B-4286-AC1D-94E67521C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4547F6A-DB40-49F4-A034-C720145E7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CB873B-3EA8-4E5A-BFEA-DB4CA3EE855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64ACCD-0D23-44B8-9ED4-3FF1D6B92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B692FB-F5DE-474A-94D9-0249AC56F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A6B4C2-6BF4-4362-B1C9-72B71A1A1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B1232-B5AC-4C71-BB93-7240E2263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98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F3EDE-0469-48DA-A8CF-8E310186A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B797A-789C-470B-98E2-9389BCBEA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5585D-61B1-4B8E-93B9-8D0028F6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33CA-6270-4CCA-AA00-C8DA3C795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E8472F-FF87-459F-97F6-DFFB0A423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622C81-400E-4AFA-AFED-B9BA3E8CE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9AC39F-EFA9-4017-B593-55EE94EB0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649-0C26-4F10-A527-9D5A60046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8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964A4F-32DD-43E1-B6E3-7CBCB88AA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92C556-7CB9-498A-8F4F-9722418EB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8F85F-ABEC-4156-8418-5BAE534E1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E9976-0A89-4CDE-B43C-7E336A46F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B815E6-6C99-42D0-B266-D9051CBE7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29157-C212-4D7E-8C36-676F7C163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109A0E-CAC7-416E-A899-C26FF849F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204C-E47D-43E4-A8DD-938065E1C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19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7988C-5F63-4842-86AD-B4B6205FE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EC197-2EF1-4BED-8A08-2C568A5F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01041-0EA9-4156-8E7A-3F3D1A007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0FD6-F907-4F58-B0DC-FAD681A8D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31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CA19D1-5330-4A43-82F8-E1EAD178F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F26E76-BF4F-439E-8B81-05F285A24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6B29BA-14DB-418C-9A91-E58163A0B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F530-EFE9-4CE1-B66A-1EC5F180D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63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971C26-C279-4E05-9807-B5BC37119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96450E-BBAF-4499-8FEF-07FAC8672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EDA64B-C717-4962-BEB7-FEDA807A5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72785-AD6E-44B1-B643-22FE8011D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7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E92185-B6EE-420B-8517-EC3D4ED54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C47B8F-5A43-4915-A29A-E90F47BE8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A17F37-C08E-45D4-B525-DC8D5F27F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AFB93-B90A-4875-9B9B-22FA63D89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9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089D5-4A1A-4410-A3CE-2D942E1A0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E402D-704B-419A-939E-D59AD4981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87666-BA26-4CB6-997E-531B783BA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6F6C-7D4F-45EB-884F-FA861D455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15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F446F-52BB-41EB-9C11-8A8617FDD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6D731-8095-41FE-83A2-AB34D3E73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AC0C0-7305-414D-A9D8-029AA981B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DDF0-3631-416F-934A-5ED56C0A6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87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5696B7-D5E6-4497-ADA6-2DC0D601B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701497-D152-490F-9B13-021451FCF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6A9323-0A31-420C-8DAB-A6DBABEEA2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B20C1C-3587-4DD7-BF30-C144E07442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3CF65F-DD5A-482A-A00D-A949A87D1E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80BD4F2-FFF6-4923-AFB9-A46557DCD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3.png"/><Relationship Id="rId5" Type="http://schemas.openxmlformats.org/officeDocument/2006/relationships/image" Target="../media/image6.emf"/><Relationship Id="rId10" Type="http://schemas.openxmlformats.org/officeDocument/2006/relationships/image" Target="../media/image16.jpeg"/><Relationship Id="rId4" Type="http://schemas.openxmlformats.org/officeDocument/2006/relationships/image" Target="../media/image5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3.png"/><Relationship Id="rId5" Type="http://schemas.openxmlformats.org/officeDocument/2006/relationships/image" Target="../media/image6.emf"/><Relationship Id="rId10" Type="http://schemas.openxmlformats.org/officeDocument/2006/relationships/image" Target="../media/image16.jpeg"/><Relationship Id="rId4" Type="http://schemas.openxmlformats.org/officeDocument/2006/relationships/image" Target="../media/image5.em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3.png"/><Relationship Id="rId5" Type="http://schemas.openxmlformats.org/officeDocument/2006/relationships/image" Target="../media/image6.emf"/><Relationship Id="rId10" Type="http://schemas.openxmlformats.org/officeDocument/2006/relationships/image" Target="../media/image19.jpeg"/><Relationship Id="rId4" Type="http://schemas.openxmlformats.org/officeDocument/2006/relationships/image" Target="../media/image5.e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3.png"/><Relationship Id="rId5" Type="http://schemas.openxmlformats.org/officeDocument/2006/relationships/image" Target="../media/image6.emf"/><Relationship Id="rId10" Type="http://schemas.openxmlformats.org/officeDocument/2006/relationships/image" Target="../media/image16.jpeg"/><Relationship Id="rId4" Type="http://schemas.openxmlformats.org/officeDocument/2006/relationships/image" Target="../media/image5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>
            <a:extLst>
              <a:ext uri="{FF2B5EF4-FFF2-40B4-BE49-F238E27FC236}">
                <a16:creationId xmlns:a16="http://schemas.microsoft.com/office/drawing/2014/main" id="{853AA5EE-E53D-42CA-816F-99A81A42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21455" r="63461" b="52798"/>
          <a:stretch>
            <a:fillRect/>
          </a:stretch>
        </p:blipFill>
        <p:spPr bwMode="auto">
          <a:xfrm>
            <a:off x="6096000" y="3279775"/>
            <a:ext cx="1905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0E7277D-A282-4F58-B7CF-949CC2902B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3200" b="1">
                <a:latin typeface="Verdana" panose="020B0604030504040204" pitchFamily="34" charset="0"/>
              </a:rPr>
              <a:t>Μάντεψε τι να είναι κρυμμένο</a:t>
            </a:r>
            <a:r>
              <a:rPr lang="en-US" altLang="en-US" sz="3200" b="1">
                <a:latin typeface="Verdana" panose="020B0604030504040204" pitchFamily="34" charset="0"/>
              </a:rPr>
              <a:t>…</a:t>
            </a:r>
            <a:r>
              <a:rPr lang="el-GR" altLang="en-US" sz="3200" b="1">
                <a:latin typeface="Verdana" panose="020B0604030504040204" pitchFamily="34" charset="0"/>
              </a:rPr>
              <a:t> Αινίγματα για την Άνοιξη…</a:t>
            </a:r>
            <a:endParaRPr lang="en-US" altLang="en-US" sz="3200" b="1">
              <a:latin typeface="Verdana" panose="020B0604030504040204" pitchFamily="34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1BEBACC-9539-4DB5-BBA5-4B2F84DF7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3175000"/>
            <a:ext cx="12192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en-US" sz="1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AD1EE36-2A55-4919-8419-0AE6A03F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4600575"/>
            <a:ext cx="12192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l-GR" altLang="en-US" sz="1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42C9346-0D01-4C07-A627-90EA0CDB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175000"/>
            <a:ext cx="12192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l-GR" altLang="en-US" sz="1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1B8D61FB-9873-46E6-B60F-7BB62639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4622800"/>
            <a:ext cx="12192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l-GR" altLang="en-US" sz="1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82735D15-0063-4943-8243-0011477D2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12192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l-GR" altLang="en-US" sz="1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58" name="Rectangle 11">
            <a:extLst>
              <a:ext uri="{FF2B5EF4-FFF2-40B4-BE49-F238E27FC236}">
                <a16:creationId xmlns:a16="http://schemas.microsoft.com/office/drawing/2014/main" id="{085909B1-61D7-4D2E-8D2A-55A0ABCB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2192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l-GR" altLang="en-US" sz="1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59" name="Rectangle 12">
            <a:extLst>
              <a:ext uri="{FF2B5EF4-FFF2-40B4-BE49-F238E27FC236}">
                <a16:creationId xmlns:a16="http://schemas.microsoft.com/office/drawing/2014/main" id="{7BCD02F7-5B68-4A07-B700-F231E107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724400"/>
            <a:ext cx="12192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l-GR" altLang="en-US" sz="1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60" name="Rectangle 13">
            <a:extLst>
              <a:ext uri="{FF2B5EF4-FFF2-40B4-BE49-F238E27FC236}">
                <a16:creationId xmlns:a16="http://schemas.microsoft.com/office/drawing/2014/main" id="{8DB8ACEA-2961-450C-B816-5A645BC4F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724400"/>
            <a:ext cx="12192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l-GR" altLang="en-US" sz="1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084" name="Line 14">
            <a:extLst>
              <a:ext uri="{FF2B5EF4-FFF2-40B4-BE49-F238E27FC236}">
                <a16:creationId xmlns:a16="http://schemas.microsoft.com/office/drawing/2014/main" id="{1AEF1445-2445-4924-8FE4-263D3AA8C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5">
            <a:extLst>
              <a:ext uri="{FF2B5EF4-FFF2-40B4-BE49-F238E27FC236}">
                <a16:creationId xmlns:a16="http://schemas.microsoft.com/office/drawing/2014/main" id="{FB4BCA8A-AA5C-48C6-A480-E071CD7B6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66294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6">
            <a:extLst>
              <a:ext uri="{FF2B5EF4-FFF2-40B4-BE49-F238E27FC236}">
                <a16:creationId xmlns:a16="http://schemas.microsoft.com/office/drawing/2014/main" id="{0CDD7868-1FFD-462B-B7FB-1F52578EB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7" name="Picture 19" descr="Click to enlarge 3.jpg">
            <a:extLst>
              <a:ext uri="{FF2B5EF4-FFF2-40B4-BE49-F238E27FC236}">
                <a16:creationId xmlns:a16="http://schemas.microsoft.com/office/drawing/2014/main" id="{7F752424-8466-4995-B4E5-7E305FB3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">
            <a:extLst>
              <a:ext uri="{FF2B5EF4-FFF2-40B4-BE49-F238E27FC236}">
                <a16:creationId xmlns:a16="http://schemas.microsoft.com/office/drawing/2014/main" id="{A3C0D192-ED32-4D97-85DE-A33CC38A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725" y="2308225"/>
            <a:ext cx="23177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">
            <a:extLst>
              <a:ext uri="{FF2B5EF4-FFF2-40B4-BE49-F238E27FC236}">
                <a16:creationId xmlns:a16="http://schemas.microsoft.com/office/drawing/2014/main" id="{7F3ED675-FCBD-4902-9251-42ED1B11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2777">
            <a:off x="7497763" y="1766888"/>
            <a:ext cx="12763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7">
            <a:extLst>
              <a:ext uri="{FF2B5EF4-FFF2-40B4-BE49-F238E27FC236}">
                <a16:creationId xmlns:a16="http://schemas.microsoft.com/office/drawing/2014/main" id="{98EED525-9F3A-4011-B857-0F6E4075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5424488"/>
            <a:ext cx="8858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8">
            <a:extLst>
              <a:ext uri="{FF2B5EF4-FFF2-40B4-BE49-F238E27FC236}">
                <a16:creationId xmlns:a16="http://schemas.microsoft.com/office/drawing/2014/main" id="{B4A5A6DF-F7ED-4073-BDE5-BD5270A1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9932">
            <a:off x="128588" y="1898650"/>
            <a:ext cx="1254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9">
            <a:extLst>
              <a:ext uri="{FF2B5EF4-FFF2-40B4-BE49-F238E27FC236}">
                <a16:creationId xmlns:a16="http://schemas.microsoft.com/office/drawing/2014/main" id="{F98789D8-7759-4129-A44A-C8A45BA4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1438"/>
            <a:ext cx="136366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2" descr="Ερωτηματικό η άνοδος">
            <a:extLst>
              <a:ext uri="{FF2B5EF4-FFF2-40B4-BE49-F238E27FC236}">
                <a16:creationId xmlns:a16="http://schemas.microsoft.com/office/drawing/2014/main" id="{FB1457C8-28B8-47B8-95CC-5D32C093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388" y="3848100"/>
            <a:ext cx="11334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Ερωτηματικό η άνοδος">
            <a:extLst>
              <a:ext uri="{FF2B5EF4-FFF2-40B4-BE49-F238E27FC236}">
                <a16:creationId xmlns:a16="http://schemas.microsoft.com/office/drawing/2014/main" id="{BAB7BD0F-A328-4086-89BD-CA1A900C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3819525"/>
            <a:ext cx="11334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" descr="χελιδόνι Εικόνες Clipart Δωρεάν τέχνες clip">
            <a:extLst>
              <a:ext uri="{FF2B5EF4-FFF2-40B4-BE49-F238E27FC236}">
                <a16:creationId xmlns:a16="http://schemas.microsoft.com/office/drawing/2014/main" id="{E0F8F26E-8FED-4C7E-86F5-0AF65E9B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013" y="342900"/>
            <a:ext cx="4841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χελιδόνι Εικόνες Clipart Δωρεάν τέχνες clip">
            <a:extLst>
              <a:ext uri="{FF2B5EF4-FFF2-40B4-BE49-F238E27FC236}">
                <a16:creationId xmlns:a16="http://schemas.microsoft.com/office/drawing/2014/main" id="{F5229E3D-B810-4658-8302-FD9AFCF1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16537" flipH="1">
            <a:off x="338138" y="493712"/>
            <a:ext cx="4841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7" descr="Ευρύωπας Μαργαρίτα Κίτρινη Euryops pectinatus | Κηπογεωργική">
            <a:extLst>
              <a:ext uri="{FF2B5EF4-FFF2-40B4-BE49-F238E27FC236}">
                <a16:creationId xmlns:a16="http://schemas.microsoft.com/office/drawing/2014/main" id="{7DB10FA7-F286-4C91-9544-F0143EAF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488" y="4860925"/>
            <a:ext cx="2111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2F6357B8-C84B-4A5D-8E69-2349C5F1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6421438"/>
            <a:ext cx="2381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>
            <a:extLst>
              <a:ext uri="{FF2B5EF4-FFF2-40B4-BE49-F238E27FC236}">
                <a16:creationId xmlns:a16="http://schemas.microsoft.com/office/drawing/2014/main" id="{91A6AE00-4D2B-43F4-B56B-5618BF2A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6496050"/>
            <a:ext cx="2381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F7E75FE-2858-4589-BF37-DFB3C68413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2400" b="1">
                <a:latin typeface="Verdana" panose="020B0604030504040204" pitchFamily="34" charset="0"/>
              </a:rPr>
              <a:t>Τώρα που μάντεψες την απάντηση στα αινίγματα … σε περιμένει μια καινούρια δοκιμασία!!!</a:t>
            </a:r>
            <a:endParaRPr lang="en-US" altLang="en-US" sz="2400" b="1">
              <a:latin typeface="Verdana" panose="020B0604030504040204" pitchFamily="34" charset="0"/>
            </a:endParaRPr>
          </a:p>
        </p:txBody>
      </p:sp>
      <p:sp>
        <p:nvSpPr>
          <p:cNvPr id="13316" name="Line 14">
            <a:extLst>
              <a:ext uri="{FF2B5EF4-FFF2-40B4-BE49-F238E27FC236}">
                <a16:creationId xmlns:a16="http://schemas.microsoft.com/office/drawing/2014/main" id="{5455C228-7AA5-4E89-9C72-C675E1DF7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5">
            <a:extLst>
              <a:ext uri="{FF2B5EF4-FFF2-40B4-BE49-F238E27FC236}">
                <a16:creationId xmlns:a16="http://schemas.microsoft.com/office/drawing/2014/main" id="{13346A04-DBF7-41ED-8398-95DC176A8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6151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6">
            <a:extLst>
              <a:ext uri="{FF2B5EF4-FFF2-40B4-BE49-F238E27FC236}">
                <a16:creationId xmlns:a16="http://schemas.microsoft.com/office/drawing/2014/main" id="{1D474485-5242-44A0-B01C-A7EECE91A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9" name="Picture 19" descr="Click to enlarge 3.jpg">
            <a:extLst>
              <a:ext uri="{FF2B5EF4-FFF2-40B4-BE49-F238E27FC236}">
                <a16:creationId xmlns:a16="http://schemas.microsoft.com/office/drawing/2014/main" id="{4085F0AD-BDE4-4CBD-8284-50CBF4AD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69EAD-62E9-4841-B249-BEE1B7E2069B}"/>
              </a:ext>
            </a:extLst>
          </p:cNvPr>
          <p:cNvSpPr/>
          <p:nvPr/>
        </p:nvSpPr>
        <p:spPr>
          <a:xfrm>
            <a:off x="1779588" y="1912938"/>
            <a:ext cx="5721350" cy="397033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800" dirty="0">
                <a:solidFill>
                  <a:srgbClr val="FF0000"/>
                </a:solidFill>
                <a:latin typeface="Bahnschrift" panose="020B0502040204020203" pitchFamily="34" charset="0"/>
              </a:rPr>
              <a:t>Διάλεξε μια απάντηση στο αίνιγμα που θέλεις και αντίγραψέ την σε χαρτόνι και ζωγράφισε δίπλα την εικόνα.</a:t>
            </a:r>
          </a:p>
          <a:p>
            <a:pPr>
              <a:defRPr/>
            </a:pPr>
            <a:endParaRPr lang="el-GR" sz="44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44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8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C42F2-3F2F-4D31-86F9-84BD35B24256}"/>
              </a:ext>
            </a:extLst>
          </p:cNvPr>
          <p:cNvSpPr/>
          <p:nvPr/>
        </p:nvSpPr>
        <p:spPr>
          <a:xfrm>
            <a:off x="1689100" y="4894263"/>
            <a:ext cx="6845300" cy="162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22" name="Picture 18">
            <a:extLst>
              <a:ext uri="{FF2B5EF4-FFF2-40B4-BE49-F238E27FC236}">
                <a16:creationId xmlns:a16="http://schemas.microsoft.com/office/drawing/2014/main" id="{2F82747E-BFC3-41B2-A0A8-C5FC2238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0" y="5048250"/>
            <a:ext cx="12541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5FB8-BC68-4DA9-B076-95B93BA135BF}"/>
              </a:ext>
            </a:extLst>
          </p:cNvPr>
          <p:cNvSpPr txBox="1"/>
          <p:nvPr/>
        </p:nvSpPr>
        <p:spPr>
          <a:xfrm>
            <a:off x="3305175" y="5106988"/>
            <a:ext cx="4953000" cy="1106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6600" b="1" dirty="0"/>
              <a:t>πεταλούδα</a:t>
            </a:r>
            <a:endParaRPr lang="en-US" sz="6600" b="1" dirty="0"/>
          </a:p>
        </p:txBody>
      </p:sp>
      <p:pic>
        <p:nvPicPr>
          <p:cNvPr id="13324" name="Picture 2" descr="Colored Pencils clip art (With images) | Color pencil art, Colored ...">
            <a:extLst>
              <a:ext uri="{FF2B5EF4-FFF2-40B4-BE49-F238E27FC236}">
                <a16:creationId xmlns:a16="http://schemas.microsoft.com/office/drawing/2014/main" id="{96995E17-14DA-42CD-AC46-D2FDB6B0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85495">
            <a:off x="320675" y="3470275"/>
            <a:ext cx="15795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8" descr="20365-003 CRC - Μαρκαδόρος: μαρκαδόρος ελαίου | μαύρο; MARKER PEN ...">
            <a:extLst>
              <a:ext uri="{FF2B5EF4-FFF2-40B4-BE49-F238E27FC236}">
                <a16:creationId xmlns:a16="http://schemas.microsoft.com/office/drawing/2014/main" id="{404EF684-7048-4333-B36A-BF5D94D6A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8925">
            <a:off x="7002463" y="3525838"/>
            <a:ext cx="16700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>
            <a:extLst>
              <a:ext uri="{FF2B5EF4-FFF2-40B4-BE49-F238E27FC236}">
                <a16:creationId xmlns:a16="http://schemas.microsoft.com/office/drawing/2014/main" id="{245AC126-8E7D-4ABE-9FDD-E442E751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4954">
            <a:off x="6959600" y="1824038"/>
            <a:ext cx="175577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5">
            <a:extLst>
              <a:ext uri="{FF2B5EF4-FFF2-40B4-BE49-F238E27FC236}">
                <a16:creationId xmlns:a16="http://schemas.microsoft.com/office/drawing/2014/main" id="{0A1DA198-F1DD-478D-9064-96A7396C1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6453188"/>
            <a:ext cx="23812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C10F15F-68A8-400B-B09D-63A570E40D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1" y="104547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4000" b="1">
                <a:latin typeface="Verdana" panose="020B0604030504040204" pitchFamily="34" charset="0"/>
              </a:rPr>
              <a:t>Η δοκιμασία συνεχίζεται!!!</a:t>
            </a:r>
            <a:endParaRPr lang="en-US" altLang="en-US" sz="4000" b="1">
              <a:latin typeface="Verdana" panose="020B0604030504040204" pitchFamily="34" charset="0"/>
            </a:endParaRPr>
          </a:p>
        </p:txBody>
      </p:sp>
      <p:sp>
        <p:nvSpPr>
          <p:cNvPr id="14340" name="Line 14">
            <a:extLst>
              <a:ext uri="{FF2B5EF4-FFF2-40B4-BE49-F238E27FC236}">
                <a16:creationId xmlns:a16="http://schemas.microsoft.com/office/drawing/2014/main" id="{E6CC60CF-F312-4548-B89F-12BC810DF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15">
            <a:extLst>
              <a:ext uri="{FF2B5EF4-FFF2-40B4-BE49-F238E27FC236}">
                <a16:creationId xmlns:a16="http://schemas.microsoft.com/office/drawing/2014/main" id="{BFCF7DD4-AAE0-49E5-B682-541ABB0EB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6151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16">
            <a:extLst>
              <a:ext uri="{FF2B5EF4-FFF2-40B4-BE49-F238E27FC236}">
                <a16:creationId xmlns:a16="http://schemas.microsoft.com/office/drawing/2014/main" id="{D3CEA70B-8D7B-41F8-B2E2-5F6E8D675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3" name="Picture 19" descr="Click to enlarge 3.jpg">
            <a:extLst>
              <a:ext uri="{FF2B5EF4-FFF2-40B4-BE49-F238E27FC236}">
                <a16:creationId xmlns:a16="http://schemas.microsoft.com/office/drawing/2014/main" id="{A1DCD605-D8B7-4EB4-A941-A36A7AE7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189242-A4ED-4153-A15F-1CD1692B1268}"/>
              </a:ext>
            </a:extLst>
          </p:cNvPr>
          <p:cNvSpPr/>
          <p:nvPr/>
        </p:nvSpPr>
        <p:spPr>
          <a:xfrm>
            <a:off x="1728789" y="2000022"/>
            <a:ext cx="5721350" cy="409416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F0000"/>
                </a:solidFill>
                <a:latin typeface="Bahnschrift" panose="020B0502040204020203" pitchFamily="34" charset="0"/>
              </a:rPr>
              <a:t>Βρες νέες λέξεις που ξεκινούν από το κάθε ένα γράμμα της λέξης πεταλούδα. </a:t>
            </a:r>
          </a:p>
          <a:p>
            <a:pPr>
              <a:defRPr/>
            </a:pPr>
            <a:endParaRPr lang="el-GR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defRPr/>
            </a:pPr>
            <a:endParaRPr lang="el-GR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defRPr/>
            </a:pPr>
            <a:endParaRPr lang="el-GR" sz="44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44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8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99FF0E-BB0D-45DB-98AD-7663DCEEDB95}"/>
              </a:ext>
            </a:extLst>
          </p:cNvPr>
          <p:cNvSpPr/>
          <p:nvPr/>
        </p:nvSpPr>
        <p:spPr>
          <a:xfrm>
            <a:off x="1339850" y="4808538"/>
            <a:ext cx="6845300" cy="1627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46" name="Picture 18">
            <a:extLst>
              <a:ext uri="{FF2B5EF4-FFF2-40B4-BE49-F238E27FC236}">
                <a16:creationId xmlns:a16="http://schemas.microsoft.com/office/drawing/2014/main" id="{2FC89FF9-0C00-4FCC-871D-04A6B41D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438" y="4978400"/>
            <a:ext cx="12541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8603F-953D-4D9C-B765-180EEBB68339}"/>
              </a:ext>
            </a:extLst>
          </p:cNvPr>
          <p:cNvSpPr txBox="1"/>
          <p:nvPr/>
        </p:nvSpPr>
        <p:spPr>
          <a:xfrm>
            <a:off x="3124200" y="5018088"/>
            <a:ext cx="49530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6600" b="1" dirty="0"/>
              <a:t>πεταλούδα</a:t>
            </a:r>
            <a:endParaRPr lang="en-US" sz="6600" b="1" dirty="0"/>
          </a:p>
        </p:txBody>
      </p:sp>
      <p:pic>
        <p:nvPicPr>
          <p:cNvPr id="14348" name="Picture 20" descr="Συλλογιστείτε emoticon διανυσματική απεικόνιση. εικονογραφία από ...">
            <a:extLst>
              <a:ext uri="{FF2B5EF4-FFF2-40B4-BE49-F238E27FC236}">
                <a16:creationId xmlns:a16="http://schemas.microsoft.com/office/drawing/2014/main" id="{743C8661-1E5C-43D6-8360-1FD3A0A0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039" y="482372"/>
            <a:ext cx="10461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Box 6">
            <a:extLst>
              <a:ext uri="{FF2B5EF4-FFF2-40B4-BE49-F238E27FC236}">
                <a16:creationId xmlns:a16="http://schemas.microsoft.com/office/drawing/2014/main" id="{6D01E8BB-FB51-4344-A641-24D2B5C8466D}"/>
              </a:ext>
            </a:extLst>
          </p:cNvPr>
          <p:cNvSpPr txBox="1">
            <a:spLocks noChangeArrowheads="1"/>
          </p:cNvSpPr>
          <p:nvPr/>
        </p:nvSpPr>
        <p:spPr bwMode="auto">
          <a:xfrm rot="-1608145">
            <a:off x="460376" y="2358797"/>
            <a:ext cx="590550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ο</a:t>
            </a:r>
            <a:endParaRPr lang="en-US" altLang="en-US" sz="2800"/>
          </a:p>
        </p:txBody>
      </p:sp>
      <p:sp>
        <p:nvSpPr>
          <p:cNvPr id="14350" name="TextBox 21">
            <a:extLst>
              <a:ext uri="{FF2B5EF4-FFF2-40B4-BE49-F238E27FC236}">
                <a16:creationId xmlns:a16="http://schemas.microsoft.com/office/drawing/2014/main" id="{36176E80-98A5-4AFF-8971-EB436C76B968}"/>
              </a:ext>
            </a:extLst>
          </p:cNvPr>
          <p:cNvSpPr txBox="1">
            <a:spLocks noChangeArrowheads="1"/>
          </p:cNvSpPr>
          <p:nvPr/>
        </p:nvSpPr>
        <p:spPr bwMode="auto">
          <a:xfrm rot="1801231">
            <a:off x="7980363" y="3160713"/>
            <a:ext cx="590550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δ</a:t>
            </a:r>
            <a:endParaRPr lang="en-US" altLang="en-US" sz="2800"/>
          </a:p>
        </p:txBody>
      </p:sp>
      <p:sp>
        <p:nvSpPr>
          <p:cNvPr id="14351" name="TextBox 23">
            <a:extLst>
              <a:ext uri="{FF2B5EF4-FFF2-40B4-BE49-F238E27FC236}">
                <a16:creationId xmlns:a16="http://schemas.microsoft.com/office/drawing/2014/main" id="{FFA1C33B-E5FA-4A5D-B2ED-F95EF6D7002C}"/>
              </a:ext>
            </a:extLst>
          </p:cNvPr>
          <p:cNvSpPr txBox="1">
            <a:spLocks noChangeArrowheads="1"/>
          </p:cNvSpPr>
          <p:nvPr/>
        </p:nvSpPr>
        <p:spPr bwMode="auto">
          <a:xfrm rot="-1608145">
            <a:off x="695326" y="3136672"/>
            <a:ext cx="590550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ε</a:t>
            </a:r>
            <a:endParaRPr lang="en-US" altLang="en-US" sz="2800"/>
          </a:p>
        </p:txBody>
      </p:sp>
      <p:sp>
        <p:nvSpPr>
          <p:cNvPr id="14352" name="TextBox 24">
            <a:extLst>
              <a:ext uri="{FF2B5EF4-FFF2-40B4-BE49-F238E27FC236}">
                <a16:creationId xmlns:a16="http://schemas.microsoft.com/office/drawing/2014/main" id="{3427B9C2-48E1-45BE-A54A-6FFC96B3D5F7}"/>
              </a:ext>
            </a:extLst>
          </p:cNvPr>
          <p:cNvSpPr txBox="1">
            <a:spLocks noChangeArrowheads="1"/>
          </p:cNvSpPr>
          <p:nvPr/>
        </p:nvSpPr>
        <p:spPr bwMode="auto">
          <a:xfrm rot="-1608145">
            <a:off x="603251" y="4209822"/>
            <a:ext cx="590550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λ</a:t>
            </a:r>
            <a:endParaRPr lang="en-US" altLang="en-US" sz="2800"/>
          </a:p>
        </p:txBody>
      </p:sp>
      <p:sp>
        <p:nvSpPr>
          <p:cNvPr id="14353" name="TextBox 25">
            <a:extLst>
              <a:ext uri="{FF2B5EF4-FFF2-40B4-BE49-F238E27FC236}">
                <a16:creationId xmlns:a16="http://schemas.microsoft.com/office/drawing/2014/main" id="{298A9557-085F-45D5-934E-E35F7E0AF08D}"/>
              </a:ext>
            </a:extLst>
          </p:cNvPr>
          <p:cNvSpPr txBox="1">
            <a:spLocks noChangeArrowheads="1"/>
          </p:cNvSpPr>
          <p:nvPr/>
        </p:nvSpPr>
        <p:spPr bwMode="auto">
          <a:xfrm rot="1801231">
            <a:off x="8132763" y="4075113"/>
            <a:ext cx="590550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π</a:t>
            </a:r>
            <a:endParaRPr lang="en-US" altLang="en-US" sz="2800"/>
          </a:p>
        </p:txBody>
      </p:sp>
      <p:sp>
        <p:nvSpPr>
          <p:cNvPr id="14354" name="TextBox 26">
            <a:extLst>
              <a:ext uri="{FF2B5EF4-FFF2-40B4-BE49-F238E27FC236}">
                <a16:creationId xmlns:a16="http://schemas.microsoft.com/office/drawing/2014/main" id="{B4A7CCCB-7212-4738-9C39-33766958A95D}"/>
              </a:ext>
            </a:extLst>
          </p:cNvPr>
          <p:cNvSpPr txBox="1">
            <a:spLocks noChangeArrowheads="1"/>
          </p:cNvSpPr>
          <p:nvPr/>
        </p:nvSpPr>
        <p:spPr bwMode="auto">
          <a:xfrm rot="-1608145">
            <a:off x="390525" y="5238750"/>
            <a:ext cx="590550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τ</a:t>
            </a:r>
            <a:endParaRPr lang="en-US" altLang="en-US" sz="2800"/>
          </a:p>
        </p:txBody>
      </p:sp>
      <p:sp>
        <p:nvSpPr>
          <p:cNvPr id="14355" name="TextBox 27">
            <a:extLst>
              <a:ext uri="{FF2B5EF4-FFF2-40B4-BE49-F238E27FC236}">
                <a16:creationId xmlns:a16="http://schemas.microsoft.com/office/drawing/2014/main" id="{EC8CBE2D-B604-4EE2-BD7B-630D3D748D93}"/>
              </a:ext>
            </a:extLst>
          </p:cNvPr>
          <p:cNvSpPr txBox="1">
            <a:spLocks noChangeArrowheads="1"/>
          </p:cNvSpPr>
          <p:nvPr/>
        </p:nvSpPr>
        <p:spPr bwMode="auto">
          <a:xfrm rot="1801231">
            <a:off x="8243888" y="5307013"/>
            <a:ext cx="592137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α</a:t>
            </a:r>
            <a:endParaRPr lang="en-US" altLang="en-US" sz="2800"/>
          </a:p>
        </p:txBody>
      </p:sp>
      <p:sp>
        <p:nvSpPr>
          <p:cNvPr id="14356" name="TextBox 28">
            <a:extLst>
              <a:ext uri="{FF2B5EF4-FFF2-40B4-BE49-F238E27FC236}">
                <a16:creationId xmlns:a16="http://schemas.microsoft.com/office/drawing/2014/main" id="{23CB4F30-4B78-4F62-B809-BBFB076437DD}"/>
              </a:ext>
            </a:extLst>
          </p:cNvPr>
          <p:cNvSpPr txBox="1">
            <a:spLocks noChangeArrowheads="1"/>
          </p:cNvSpPr>
          <p:nvPr/>
        </p:nvSpPr>
        <p:spPr bwMode="auto">
          <a:xfrm rot="-1608145">
            <a:off x="1762126" y="957034"/>
            <a:ext cx="590550" cy="522288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υ</a:t>
            </a:r>
            <a:endParaRPr lang="en-US" altLang="en-US" sz="2800"/>
          </a:p>
        </p:txBody>
      </p:sp>
      <p:sp>
        <p:nvSpPr>
          <p:cNvPr id="14357" name="TextBox 29">
            <a:extLst>
              <a:ext uri="{FF2B5EF4-FFF2-40B4-BE49-F238E27FC236}">
                <a16:creationId xmlns:a16="http://schemas.microsoft.com/office/drawing/2014/main" id="{5A499564-C31B-4D4A-8D5B-10A1943AB2B4}"/>
              </a:ext>
            </a:extLst>
          </p:cNvPr>
          <p:cNvSpPr txBox="1">
            <a:spLocks noChangeArrowheads="1"/>
          </p:cNvSpPr>
          <p:nvPr/>
        </p:nvSpPr>
        <p:spPr bwMode="auto">
          <a:xfrm rot="-1608145">
            <a:off x="619126" y="801459"/>
            <a:ext cx="590550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800"/>
              <a:t>α</a:t>
            </a:r>
            <a:endParaRPr lang="en-US" altLang="en-US" sz="2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A18CE2-AA61-4ADF-97FE-77392C857DCA}"/>
              </a:ext>
            </a:extLst>
          </p:cNvPr>
          <p:cNvSpPr/>
          <p:nvPr/>
        </p:nvSpPr>
        <p:spPr>
          <a:xfrm>
            <a:off x="1350963" y="3405188"/>
            <a:ext cx="3276600" cy="671512"/>
          </a:xfrm>
          <a:custGeom>
            <a:avLst/>
            <a:gdLst>
              <a:gd name="connsiteX0" fmla="*/ 0 w 3275937"/>
              <a:gd name="connsiteY0" fmla="*/ 0 h 670117"/>
              <a:gd name="connsiteX1" fmla="*/ 2093843 w 3275937"/>
              <a:gd name="connsiteY1" fmla="*/ 238539 h 670117"/>
              <a:gd name="connsiteX2" fmla="*/ 1563756 w 3275937"/>
              <a:gd name="connsiteY2" fmla="*/ 662608 h 670117"/>
              <a:gd name="connsiteX3" fmla="*/ 3061252 w 3275937"/>
              <a:gd name="connsiteY3" fmla="*/ 503582 h 670117"/>
              <a:gd name="connsiteX4" fmla="*/ 3233530 w 3275937"/>
              <a:gd name="connsiteY4" fmla="*/ 424069 h 67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937" h="670117">
                <a:moveTo>
                  <a:pt x="0" y="0"/>
                </a:moveTo>
                <a:cubicBezTo>
                  <a:pt x="916608" y="64052"/>
                  <a:pt x="1833217" y="128104"/>
                  <a:pt x="2093843" y="238539"/>
                </a:cubicBezTo>
                <a:cubicBezTo>
                  <a:pt x="2354469" y="348974"/>
                  <a:pt x="1402521" y="618434"/>
                  <a:pt x="1563756" y="662608"/>
                </a:cubicBezTo>
                <a:cubicBezTo>
                  <a:pt x="1724991" y="706782"/>
                  <a:pt x="2782956" y="543339"/>
                  <a:pt x="3061252" y="503582"/>
                </a:cubicBezTo>
                <a:cubicBezTo>
                  <a:pt x="3339548" y="463826"/>
                  <a:pt x="3286539" y="443947"/>
                  <a:pt x="3233530" y="4240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41B3D-3482-4BBC-923B-48B1830389C1}"/>
              </a:ext>
            </a:extLst>
          </p:cNvPr>
          <p:cNvSpPr/>
          <p:nvPr/>
        </p:nvSpPr>
        <p:spPr>
          <a:xfrm>
            <a:off x="4432300" y="3514725"/>
            <a:ext cx="2590800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0" name="TextBox 13">
            <a:extLst>
              <a:ext uri="{FF2B5EF4-FFF2-40B4-BE49-F238E27FC236}">
                <a16:creationId xmlns:a16="http://schemas.microsoft.com/office/drawing/2014/main" id="{409BDFFD-2D82-421B-BCAD-7ECA7E8D2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3717925"/>
            <a:ext cx="22494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b="1"/>
              <a:t>ελέφαντας</a:t>
            </a:r>
            <a:endParaRPr lang="en-US" altLang="en-US" b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E2D7D6B-1466-47A2-894D-98DEB1F45966}"/>
              </a:ext>
            </a:extLst>
          </p:cNvPr>
          <p:cNvSpPr/>
          <p:nvPr/>
        </p:nvSpPr>
        <p:spPr>
          <a:xfrm>
            <a:off x="5632450" y="2584450"/>
            <a:ext cx="2332038" cy="768350"/>
          </a:xfrm>
          <a:custGeom>
            <a:avLst/>
            <a:gdLst>
              <a:gd name="connsiteX0" fmla="*/ 2332383 w 2332383"/>
              <a:gd name="connsiteY0" fmla="*/ 768626 h 768626"/>
              <a:gd name="connsiteX1" fmla="*/ 1510748 w 2332383"/>
              <a:gd name="connsiteY1" fmla="*/ 0 h 768626"/>
              <a:gd name="connsiteX2" fmla="*/ 0 w 2332383"/>
              <a:gd name="connsiteY2" fmla="*/ 768626 h 7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2383" h="768626">
                <a:moveTo>
                  <a:pt x="2332383" y="768626"/>
                </a:moveTo>
                <a:cubicBezTo>
                  <a:pt x="2115930" y="384313"/>
                  <a:pt x="1899478" y="0"/>
                  <a:pt x="1510748" y="0"/>
                </a:cubicBezTo>
                <a:cubicBezTo>
                  <a:pt x="1122018" y="0"/>
                  <a:pt x="561009" y="384313"/>
                  <a:pt x="0" y="768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2" name="TextBox 35">
            <a:extLst>
              <a:ext uri="{FF2B5EF4-FFF2-40B4-BE49-F238E27FC236}">
                <a16:creationId xmlns:a16="http://schemas.microsoft.com/office/drawing/2014/main" id="{8403195D-C65A-441A-AF6C-26311DAE7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2959100"/>
            <a:ext cx="15208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b="1"/>
              <a:t>δέντρο</a:t>
            </a:r>
            <a:endParaRPr lang="en-US" altLang="en-US" b="1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22D1794-9713-49D8-9443-E3B616A1F9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8700" y="17463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4000" b="1">
                <a:latin typeface="Verdana" panose="020B0604030504040204" pitchFamily="34" charset="0"/>
              </a:rPr>
              <a:t>Η δοκιμασία συνεχίζεται!!!</a:t>
            </a:r>
            <a:endParaRPr lang="en-US" altLang="en-US" sz="4000" b="1">
              <a:latin typeface="Verdana" panose="020B0604030504040204" pitchFamily="34" charset="0"/>
            </a:endParaRPr>
          </a:p>
        </p:txBody>
      </p:sp>
      <p:sp>
        <p:nvSpPr>
          <p:cNvPr id="15363" name="Line 14">
            <a:extLst>
              <a:ext uri="{FF2B5EF4-FFF2-40B4-BE49-F238E27FC236}">
                <a16:creationId xmlns:a16="http://schemas.microsoft.com/office/drawing/2014/main" id="{AAB0CEC9-F6FD-47B9-B500-1B9DD44E3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15">
            <a:extLst>
              <a:ext uri="{FF2B5EF4-FFF2-40B4-BE49-F238E27FC236}">
                <a16:creationId xmlns:a16="http://schemas.microsoft.com/office/drawing/2014/main" id="{3CAF9255-8109-4FB8-B372-A8447E29A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6151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16">
            <a:extLst>
              <a:ext uri="{FF2B5EF4-FFF2-40B4-BE49-F238E27FC236}">
                <a16:creationId xmlns:a16="http://schemas.microsoft.com/office/drawing/2014/main" id="{01A40A24-6EEF-4CA2-8A65-B95455181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9" descr="Click to enlarge 3.jpg">
            <a:extLst>
              <a:ext uri="{FF2B5EF4-FFF2-40B4-BE49-F238E27FC236}">
                <a16:creationId xmlns:a16="http://schemas.microsoft.com/office/drawing/2014/main" id="{CB138D8A-7564-492B-A39E-17D8FC126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DCBC42-F315-4377-96BE-8243C09CCCBC}"/>
              </a:ext>
            </a:extLst>
          </p:cNvPr>
          <p:cNvSpPr/>
          <p:nvPr/>
        </p:nvSpPr>
        <p:spPr>
          <a:xfrm>
            <a:off x="1766888" y="1912938"/>
            <a:ext cx="5721350" cy="292417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F0000"/>
                </a:solidFill>
                <a:latin typeface="Bahnschrift" panose="020B0502040204020203" pitchFamily="34" charset="0"/>
              </a:rPr>
              <a:t>Γράψε τις λέξεις που βρήκες (με μαρκαδόρο) για το κάθε γράμμα σε ξεχωριστά ξύλινα μανταλάκια. </a:t>
            </a:r>
          </a:p>
          <a:p>
            <a:pPr>
              <a:defRPr/>
            </a:pPr>
            <a:endParaRPr lang="el-GR" sz="20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defRPr/>
            </a:pPr>
            <a:endParaRPr lang="el-GR" sz="2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44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8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7352D-8855-4245-85F4-3ABB2A0B3FD1}"/>
              </a:ext>
            </a:extLst>
          </p:cNvPr>
          <p:cNvSpPr/>
          <p:nvPr/>
        </p:nvSpPr>
        <p:spPr>
          <a:xfrm>
            <a:off x="292100" y="5160963"/>
            <a:ext cx="3778250" cy="1174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F6A22-3E3F-401D-A614-5734CFED1F75}"/>
              </a:ext>
            </a:extLst>
          </p:cNvPr>
          <p:cNvSpPr txBox="1"/>
          <p:nvPr/>
        </p:nvSpPr>
        <p:spPr>
          <a:xfrm>
            <a:off x="641350" y="5368925"/>
            <a:ext cx="34290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4000" b="1" dirty="0"/>
              <a:t>    πεταλούδα</a:t>
            </a:r>
            <a:endParaRPr lang="en-US" sz="4000" b="1" dirty="0"/>
          </a:p>
        </p:txBody>
      </p:sp>
      <p:pic>
        <p:nvPicPr>
          <p:cNvPr id="15370" name="Picture 20" descr="Συλλογιστείτε emoticon διανυσματική απεικόνιση. εικονογραφία από ...">
            <a:extLst>
              <a:ext uri="{FF2B5EF4-FFF2-40B4-BE49-F238E27FC236}">
                <a16:creationId xmlns:a16="http://schemas.microsoft.com/office/drawing/2014/main" id="{CD3D6FB2-7705-4FB4-8CDB-0E597E5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17513"/>
            <a:ext cx="13350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8" descr="20365-003 CRC - Μαρκαδόρος: μαρκαδόρος ελαίου | μαύρο; MARKER PEN ...">
            <a:extLst>
              <a:ext uri="{FF2B5EF4-FFF2-40B4-BE49-F238E27FC236}">
                <a16:creationId xmlns:a16="http://schemas.microsoft.com/office/drawing/2014/main" id="{E9ECE2E6-6A72-47A7-A7C8-B9724C2C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178106">
            <a:off x="2455069" y="3510757"/>
            <a:ext cx="16637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>
            <a:extLst>
              <a:ext uri="{FF2B5EF4-FFF2-40B4-BE49-F238E27FC236}">
                <a16:creationId xmlns:a16="http://schemas.microsoft.com/office/drawing/2014/main" id="{C810B643-C2EF-4017-83F2-1F4DB1D8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138" y="3133725"/>
            <a:ext cx="4805362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8">
            <a:extLst>
              <a:ext uri="{FF2B5EF4-FFF2-40B4-BE49-F238E27FC236}">
                <a16:creationId xmlns:a16="http://schemas.microsoft.com/office/drawing/2014/main" id="{B47B1B16-423D-44DB-8B01-C5561126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5173663"/>
            <a:ext cx="1057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:a16="http://schemas.microsoft.com/office/drawing/2014/main" id="{F8002152-B635-4C46-9A33-F0E02F57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6375400"/>
            <a:ext cx="2381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1C9E1826-6FD6-4E5A-BBBB-B597FD19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3640138"/>
            <a:ext cx="1892300" cy="110799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n-US" sz="1600" dirty="0"/>
              <a:t>Αν </a:t>
            </a:r>
            <a:r>
              <a:rPr lang="el-GR" altLang="en-US" dirty="0"/>
              <a:t>δυσκολεύεσαι</a:t>
            </a:r>
            <a:r>
              <a:rPr lang="el-GR" altLang="en-US" sz="1600" dirty="0"/>
              <a:t> μπορεί να σε βοηθήσουν οι γονείς σου</a:t>
            </a: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503024-677A-40A6-B8AD-474033948F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-12700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4000" b="1">
                <a:latin typeface="Verdana" panose="020B0604030504040204" pitchFamily="34" charset="0"/>
              </a:rPr>
              <a:t>Η δοκιμασία συνεχίζεται!!!</a:t>
            </a:r>
            <a:endParaRPr lang="en-US" altLang="en-US" sz="4000" b="1">
              <a:latin typeface="Verdana" panose="020B0604030504040204" pitchFamily="34" charset="0"/>
            </a:endParaRPr>
          </a:p>
        </p:txBody>
      </p:sp>
      <p:sp>
        <p:nvSpPr>
          <p:cNvPr id="16387" name="Line 14">
            <a:extLst>
              <a:ext uri="{FF2B5EF4-FFF2-40B4-BE49-F238E27FC236}">
                <a16:creationId xmlns:a16="http://schemas.microsoft.com/office/drawing/2014/main" id="{E953490A-1440-422A-837F-3C8862AF7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15">
            <a:extLst>
              <a:ext uri="{FF2B5EF4-FFF2-40B4-BE49-F238E27FC236}">
                <a16:creationId xmlns:a16="http://schemas.microsoft.com/office/drawing/2014/main" id="{CF3C8892-C902-4F3D-8E4E-52A51114D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6151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16">
            <a:extLst>
              <a:ext uri="{FF2B5EF4-FFF2-40B4-BE49-F238E27FC236}">
                <a16:creationId xmlns:a16="http://schemas.microsoft.com/office/drawing/2014/main" id="{A6C16AE4-65ED-42FB-9D8C-69BDB90F6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19" descr="Click to enlarge 3.jpg">
            <a:extLst>
              <a:ext uri="{FF2B5EF4-FFF2-40B4-BE49-F238E27FC236}">
                <a16:creationId xmlns:a16="http://schemas.microsoft.com/office/drawing/2014/main" id="{4C2DBD84-406C-4DFF-B312-C1B5CC0F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0F43-2E5E-45D8-AEAD-69538F930603}"/>
              </a:ext>
            </a:extLst>
          </p:cNvPr>
          <p:cNvSpPr/>
          <p:nvPr/>
        </p:nvSpPr>
        <p:spPr>
          <a:xfrm>
            <a:off x="1728788" y="1882775"/>
            <a:ext cx="5721350" cy="317023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F0000"/>
                </a:solidFill>
                <a:latin typeface="Bahnschrift" panose="020B0502040204020203" pitchFamily="34" charset="0"/>
              </a:rPr>
              <a:t>Πάρε τα μανταλάκια με τις λέξεις και στερέωσέ τις στο χαρτόνι. </a:t>
            </a:r>
          </a:p>
          <a:p>
            <a:pPr>
              <a:defRPr/>
            </a:pPr>
            <a:endParaRPr lang="el-GR" sz="20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              </a:t>
            </a:r>
            <a:endParaRPr lang="el-GR" sz="20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20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defRPr/>
            </a:pPr>
            <a:endParaRPr lang="el-GR" sz="2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44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8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pic>
        <p:nvPicPr>
          <p:cNvPr id="16392" name="Picture 20" descr="Συλλογιστείτε emoticon διανυσματική απεικόνιση. εικονογραφία από ...">
            <a:extLst>
              <a:ext uri="{FF2B5EF4-FFF2-40B4-BE49-F238E27FC236}">
                <a16:creationId xmlns:a16="http://schemas.microsoft.com/office/drawing/2014/main" id="{DFFD4DE4-EB9D-4E48-9738-6FEAC08E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7350"/>
            <a:ext cx="13350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>
            <a:extLst>
              <a:ext uri="{FF2B5EF4-FFF2-40B4-BE49-F238E27FC236}">
                <a16:creationId xmlns:a16="http://schemas.microsoft.com/office/drawing/2014/main" id="{82D4B1C2-A498-4A12-B96D-31088CFA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713">
            <a:off x="7010400" y="995362"/>
            <a:ext cx="17589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">
            <a:extLst>
              <a:ext uri="{FF2B5EF4-FFF2-40B4-BE49-F238E27FC236}">
                <a16:creationId xmlns:a16="http://schemas.microsoft.com/office/drawing/2014/main" id="{5122206D-916C-46E3-ADE4-199B0875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43250"/>
            <a:ext cx="6094413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F178E4D-E177-48E5-A671-63009ADFBE7A}"/>
              </a:ext>
            </a:extLst>
          </p:cNvPr>
          <p:cNvSpPr/>
          <p:nvPr/>
        </p:nvSpPr>
        <p:spPr>
          <a:xfrm>
            <a:off x="6665913" y="2916238"/>
            <a:ext cx="2173287" cy="1195387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396" name="TextBox 15">
            <a:extLst>
              <a:ext uri="{FF2B5EF4-FFF2-40B4-BE49-F238E27FC236}">
                <a16:creationId xmlns:a16="http://schemas.microsoft.com/office/drawing/2014/main" id="{A86CB5CD-11B1-4C67-815E-35FBC1DB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3067050"/>
            <a:ext cx="1892300" cy="831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n-US" sz="1600" dirty="0"/>
              <a:t>Περιμένουμε τις δημιουργίες σου!!!</a:t>
            </a:r>
          </a:p>
          <a:p>
            <a:pPr algn="ctr"/>
            <a:r>
              <a:rPr lang="el-GR" altLang="en-US" sz="1600" dirty="0"/>
              <a:t>ΚΑΛΗ ΕΠΙΤΥΧΙΑ!</a:t>
            </a:r>
            <a:endParaRPr lang="en-US" altLang="en-US" sz="1600" dirty="0"/>
          </a:p>
        </p:txBody>
      </p:sp>
      <p:sp>
        <p:nvSpPr>
          <p:cNvPr id="16397" name="TextBox 4">
            <a:extLst>
              <a:ext uri="{FF2B5EF4-FFF2-40B4-BE49-F238E27FC236}">
                <a16:creationId xmlns:a16="http://schemas.microsoft.com/office/drawing/2014/main" id="{09D61609-B028-4243-A0E6-ED58572BB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46600"/>
            <a:ext cx="2400300" cy="20320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n-US" dirty="0"/>
              <a:t>Αν δεν έχεις μανταλάκια, για τις λέξεις μπορείς να χρησιμοποιήσεις οτιδήποτε έχεις στο σπίτι (ξυλάκια παγωτού, χαρτί).</a:t>
            </a:r>
            <a:endParaRPr lang="en-US" altLang="en-US" dirty="0"/>
          </a:p>
        </p:txBody>
      </p:sp>
      <p:pic>
        <p:nvPicPr>
          <p:cNvPr id="16398" name="Picture 17">
            <a:extLst>
              <a:ext uri="{FF2B5EF4-FFF2-40B4-BE49-F238E27FC236}">
                <a16:creationId xmlns:a16="http://schemas.microsoft.com/office/drawing/2014/main" id="{FFFAB553-AE10-4C5E-96B9-5AF4CAC3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58737"/>
            <a:ext cx="2381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8B2CFE-3445-496C-9F7D-D9116D5D80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3200" b="1">
                <a:latin typeface="Verdana" panose="020B0604030504040204" pitchFamily="34" charset="0"/>
              </a:rPr>
              <a:t>Μάντεψε τι να είναι κρυμμένο</a:t>
            </a:r>
            <a:r>
              <a:rPr lang="en-US" altLang="en-US" sz="3200" b="1">
                <a:latin typeface="Verdana" panose="020B0604030504040204" pitchFamily="34" charset="0"/>
              </a:rPr>
              <a:t>…</a:t>
            </a:r>
            <a:r>
              <a:rPr lang="el-GR" altLang="en-US" sz="3200" b="1">
                <a:latin typeface="Verdana" panose="020B0604030504040204" pitchFamily="34" charset="0"/>
              </a:rPr>
              <a:t> Αινίγματα για την Άνοιξη…</a:t>
            </a:r>
            <a:endParaRPr lang="en-US" altLang="en-US" sz="3200" b="1">
              <a:latin typeface="Verdana" panose="020B0604030504040204" pitchFamily="34" charset="0"/>
            </a:endParaRPr>
          </a:p>
        </p:txBody>
      </p:sp>
      <p:sp>
        <p:nvSpPr>
          <p:cNvPr id="4099" name="Line 14">
            <a:extLst>
              <a:ext uri="{FF2B5EF4-FFF2-40B4-BE49-F238E27FC236}">
                <a16:creationId xmlns:a16="http://schemas.microsoft.com/office/drawing/2014/main" id="{35AA3112-0495-4B4E-B82B-530CD9F64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15">
            <a:extLst>
              <a:ext uri="{FF2B5EF4-FFF2-40B4-BE49-F238E27FC236}">
                <a16:creationId xmlns:a16="http://schemas.microsoft.com/office/drawing/2014/main" id="{D43C67B5-E0F6-4359-94F4-CA4CDE0A3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6151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16">
            <a:extLst>
              <a:ext uri="{FF2B5EF4-FFF2-40B4-BE49-F238E27FC236}">
                <a16:creationId xmlns:a16="http://schemas.microsoft.com/office/drawing/2014/main" id="{33803649-82C0-4142-B338-664CBCB78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19" descr="Click to enlarge 3.jpg">
            <a:extLst>
              <a:ext uri="{FF2B5EF4-FFF2-40B4-BE49-F238E27FC236}">
                <a16:creationId xmlns:a16="http://schemas.microsoft.com/office/drawing/2014/main" id="{3D16D7BB-151D-48D9-B16C-CC1AC882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>
            <a:extLst>
              <a:ext uri="{FF2B5EF4-FFF2-40B4-BE49-F238E27FC236}">
                <a16:creationId xmlns:a16="http://schemas.microsoft.com/office/drawing/2014/main" id="{ED54E966-1A0C-4E63-BB5D-A7A41506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2777">
            <a:off x="7553325" y="2098675"/>
            <a:ext cx="12747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>
            <a:extLst>
              <a:ext uri="{FF2B5EF4-FFF2-40B4-BE49-F238E27FC236}">
                <a16:creationId xmlns:a16="http://schemas.microsoft.com/office/drawing/2014/main" id="{A8EC8CE7-5C25-404B-B36C-D5FB1915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138" y="3838575"/>
            <a:ext cx="887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>
            <a:extLst>
              <a:ext uri="{FF2B5EF4-FFF2-40B4-BE49-F238E27FC236}">
                <a16:creationId xmlns:a16="http://schemas.microsoft.com/office/drawing/2014/main" id="{C8E71E5B-21D4-4E54-B649-1FBE2B8D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9932">
            <a:off x="592138" y="2103438"/>
            <a:ext cx="1254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>
            <a:extLst>
              <a:ext uri="{FF2B5EF4-FFF2-40B4-BE49-F238E27FC236}">
                <a16:creationId xmlns:a16="http://schemas.microsoft.com/office/drawing/2014/main" id="{8FC20093-C48B-4BD6-A79D-FCBB31B2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88" y="922338"/>
            <a:ext cx="1362076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3A19CB-876C-4732-BA4E-22D745F8C0F0}"/>
              </a:ext>
            </a:extLst>
          </p:cNvPr>
          <p:cNvSpPr/>
          <p:nvPr/>
        </p:nvSpPr>
        <p:spPr>
          <a:xfrm>
            <a:off x="1985963" y="1912938"/>
            <a:ext cx="5338762" cy="437038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3600" dirty="0">
                <a:solidFill>
                  <a:srgbClr val="FF0000"/>
                </a:solidFill>
                <a:latin typeface="Bahnschrift" panose="020B0502040204020203" pitchFamily="34" charset="0"/>
              </a:rPr>
              <a:t>Έχει χρώμα στα φτερά</a:t>
            </a:r>
          </a:p>
          <a:p>
            <a:pPr algn="ctr">
              <a:defRPr/>
            </a:pPr>
            <a:r>
              <a:rPr lang="el-GR" sz="3600" dirty="0">
                <a:solidFill>
                  <a:srgbClr val="FF0000"/>
                </a:solidFill>
                <a:latin typeface="Bahnschrift" panose="020B0502040204020203" pitchFamily="34" charset="0"/>
              </a:rPr>
              <a:t>και πετά πολύ ψηλά</a:t>
            </a:r>
          </a:p>
          <a:p>
            <a:pPr algn="ctr">
              <a:defRPr/>
            </a:pPr>
            <a:r>
              <a:rPr lang="el-GR" sz="3600" dirty="0">
                <a:solidFill>
                  <a:srgbClr val="FF0000"/>
                </a:solidFill>
                <a:latin typeface="Bahnschrift" panose="020B0502040204020203" pitchFamily="34" charset="0"/>
              </a:rPr>
              <a:t>στα λουλούδια τριγυρίζει</a:t>
            </a:r>
          </a:p>
          <a:p>
            <a:pPr algn="ctr">
              <a:defRPr/>
            </a:pPr>
            <a:r>
              <a:rPr lang="el-GR" sz="3600" dirty="0">
                <a:solidFill>
                  <a:srgbClr val="FF0000"/>
                </a:solidFill>
                <a:latin typeface="Bahnschrift" panose="020B0502040204020203" pitchFamily="34" charset="0"/>
              </a:rPr>
              <a:t>και τη φύση ομορφαίνει!</a:t>
            </a:r>
          </a:p>
          <a:p>
            <a:pPr algn="ctr">
              <a:defRPr/>
            </a:pPr>
            <a:endParaRPr lang="el-GR" sz="36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r>
              <a:rPr lang="el-GR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Τι είναι</a:t>
            </a:r>
            <a:r>
              <a:rPr lang="en-US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;</a:t>
            </a:r>
          </a:p>
          <a:p>
            <a:pPr algn="ctr">
              <a:defRPr/>
            </a:pPr>
            <a:endParaRPr lang="el-GR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8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pic>
        <p:nvPicPr>
          <p:cNvPr id="4108" name="Picture 20" descr="Συλλογιστείτε emoticon διανυσματική απεικόνιση. εικονογραφία από ...">
            <a:extLst>
              <a:ext uri="{FF2B5EF4-FFF2-40B4-BE49-F238E27FC236}">
                <a16:creationId xmlns:a16="http://schemas.microsoft.com/office/drawing/2014/main" id="{BA24A291-08F8-4577-A4B5-9BBD617F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5408613"/>
            <a:ext cx="7762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635F2A1-16A3-43ED-9F1C-7C6BB15FCBE3}"/>
              </a:ext>
            </a:extLst>
          </p:cNvPr>
          <p:cNvSpPr/>
          <p:nvPr/>
        </p:nvSpPr>
        <p:spPr>
          <a:xfrm>
            <a:off x="461963" y="5043488"/>
            <a:ext cx="2189162" cy="140811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DAAE3-F2AB-428B-9AE7-CC8DC771CE80}"/>
              </a:ext>
            </a:extLst>
          </p:cNvPr>
          <p:cNvSpPr txBox="1"/>
          <p:nvPr/>
        </p:nvSpPr>
        <p:spPr>
          <a:xfrm>
            <a:off x="635000" y="5184775"/>
            <a:ext cx="1892300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/>
              <a:t>Βρες την απάντηση και πες την στους γονείς σου</a:t>
            </a:r>
            <a:endParaRPr lang="en-US" sz="1600" b="1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CBAB17E-91F6-415D-824A-42235BA6DEC6}"/>
              </a:ext>
            </a:extLst>
          </p:cNvPr>
          <p:cNvSpPr/>
          <p:nvPr/>
        </p:nvSpPr>
        <p:spPr>
          <a:xfrm>
            <a:off x="6619875" y="5018088"/>
            <a:ext cx="2189163" cy="14097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EA562D-250F-4431-A82E-624AC19EA64F}"/>
              </a:ext>
            </a:extLst>
          </p:cNvPr>
          <p:cNvSpPr txBox="1"/>
          <p:nvPr/>
        </p:nvSpPr>
        <p:spPr>
          <a:xfrm>
            <a:off x="6767513" y="5205413"/>
            <a:ext cx="1892300" cy="1169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>
              <a:defRPr/>
            </a:pPr>
            <a:r>
              <a:rPr lang="el-GR" sz="1400" dirty="0"/>
              <a:t>Θα σιγουρευτείς για την απάντηση αφαιρώντας τα κουτάκια στην επόμενη εικόνα</a:t>
            </a:r>
            <a:endParaRPr lang="en-US" sz="1400" dirty="0"/>
          </a:p>
        </p:txBody>
      </p:sp>
      <p:pic>
        <p:nvPicPr>
          <p:cNvPr id="4113" name="Picture 4" descr="χελιδόνι Εικόνες Clipart Δωρεάν τέχνες clip">
            <a:extLst>
              <a:ext uri="{FF2B5EF4-FFF2-40B4-BE49-F238E27FC236}">
                <a16:creationId xmlns:a16="http://schemas.microsoft.com/office/drawing/2014/main" id="{8F5C77F7-32E9-4C5F-80DA-296CFABD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13" y="3698875"/>
            <a:ext cx="1181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9">
            <a:extLst>
              <a:ext uri="{FF2B5EF4-FFF2-40B4-BE49-F238E27FC236}">
                <a16:creationId xmlns:a16="http://schemas.microsoft.com/office/drawing/2014/main" id="{018C6256-990F-4403-9AAE-3C8619FCC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938" y="5743575"/>
            <a:ext cx="85883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4">
            <a:extLst>
              <a:ext uri="{FF2B5EF4-FFF2-40B4-BE49-F238E27FC236}">
                <a16:creationId xmlns:a16="http://schemas.microsoft.com/office/drawing/2014/main" id="{F0C84E3C-4AAC-4170-AD95-9B5FE601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6375400"/>
            <a:ext cx="2381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 descr="ΑΠΙΣΤΕΥΤΟ TIMELAPSE ΒΙΝΤΕΟ: Η κάμπια γίνεται πεταλούδα μπροστά ...">
            <a:extLst>
              <a:ext uri="{FF2B5EF4-FFF2-40B4-BE49-F238E27FC236}">
                <a16:creationId xmlns:a16="http://schemas.microsoft.com/office/drawing/2014/main" id="{7E65AE68-3B34-410C-AF12-18A26AFD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r="3883"/>
          <a:stretch>
            <a:fillRect/>
          </a:stretch>
        </p:blipFill>
        <p:spPr bwMode="auto">
          <a:xfrm>
            <a:off x="469900" y="1123950"/>
            <a:ext cx="7900988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0BC432-621E-41DD-86AC-5DF9EC62E0BD}"/>
              </a:ext>
            </a:extLst>
          </p:cNvPr>
          <p:cNvSpPr txBox="1"/>
          <p:nvPr/>
        </p:nvSpPr>
        <p:spPr>
          <a:xfrm>
            <a:off x="3048000" y="381000"/>
            <a:ext cx="35052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3600" b="1" dirty="0">
                <a:latin typeface="Arial" charset="0"/>
              </a:rPr>
              <a:t>Πεταλούδα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019E57AB-F240-47C7-89F5-6375F5B3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"/>
            <a:ext cx="2359025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D807002-97CC-4B99-9E24-E67F16A01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25400"/>
            <a:ext cx="2286000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A4C7D65-F767-4D28-98DB-A6929E9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3479800"/>
            <a:ext cx="2286000" cy="18034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58AAE8B-6A74-4E0F-8F90-06716EC2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0"/>
            <a:ext cx="2286000" cy="18192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56184EC-228B-49F5-B692-30E197CC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" y="1766888"/>
            <a:ext cx="2286000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 dirty="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DEAAEBC-C34C-4F97-A9C7-37FC8C86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" y="3505200"/>
            <a:ext cx="2322512" cy="18034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C076DAE9-F7F6-4755-B55F-0376C87C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80025"/>
            <a:ext cx="2362200" cy="16002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3EA91492-D359-4CE8-B9DF-3A935FB9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1765300"/>
            <a:ext cx="2286000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F04D238B-185A-42FF-9D98-5036BF7D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5295900"/>
            <a:ext cx="2286000" cy="16002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A9379F28-0EEB-40AE-A3C4-670506B78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5283200"/>
            <a:ext cx="2286000" cy="16002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31DADAE4-BB1B-4267-86C6-283C0C7E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34925"/>
            <a:ext cx="2286000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43B9EE6B-5D7A-4DF7-ABBA-936AD23FC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3556000"/>
            <a:ext cx="2286000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4086C7C3-BF31-4A04-BDDA-B675F71DB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3525838"/>
            <a:ext cx="2286000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09B521D-B689-417D-B776-950E1127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5241925"/>
            <a:ext cx="2286000" cy="16224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47EB378C-C6E4-4E33-AEEC-435A17097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50" y="1762125"/>
            <a:ext cx="2286000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F82B2397-5DC0-4576-BF51-4B5A2B410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1822450"/>
            <a:ext cx="2286000" cy="1752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6162" name="Rectangle 18">
            <a:extLst>
              <a:ext uri="{FF2B5EF4-FFF2-40B4-BE49-F238E27FC236}">
                <a16:creationId xmlns:a16="http://schemas.microsoft.com/office/drawing/2014/main" id="{EA7FB0C5-39A1-4FB1-BFE6-88A4EADD6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rgbClr val="92D05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Αφαίρεσε </a:t>
            </a:r>
            <a:endParaRPr lang="en-US" altLang="en-US" sz="1800"/>
          </a:p>
        </p:txBody>
      </p:sp>
      <p:sp>
        <p:nvSpPr>
          <p:cNvPr id="5141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81ABFE-E536-4B05-8E56-58D3C138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rgbClr val="92D05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200"/>
              <a:t>Επόμενο</a:t>
            </a:r>
            <a:endParaRPr lang="en-US" altLang="en-US" sz="12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71DF2F4-3CF2-41D5-87C2-A030296F1474}"/>
              </a:ext>
            </a:extLst>
          </p:cNvPr>
          <p:cNvSpPr/>
          <p:nvPr/>
        </p:nvSpPr>
        <p:spPr>
          <a:xfrm rot="2964749">
            <a:off x="7006432" y="5653881"/>
            <a:ext cx="685800" cy="487363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F1390D5-88FE-4DD0-AA1E-8DA3365F70A5}"/>
              </a:ext>
            </a:extLst>
          </p:cNvPr>
          <p:cNvSpPr/>
          <p:nvPr/>
        </p:nvSpPr>
        <p:spPr>
          <a:xfrm rot="18472201">
            <a:off x="7566819" y="335757"/>
            <a:ext cx="685800" cy="487362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5DD2F4-11F1-4140-B7FF-6089FD6C04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3200" b="1">
                <a:latin typeface="Verdana" panose="020B0604030504040204" pitchFamily="34" charset="0"/>
              </a:rPr>
              <a:t>Μάντεψε τι να είναι κρυμμένο</a:t>
            </a:r>
            <a:r>
              <a:rPr lang="en-US" altLang="en-US" sz="3200" b="1">
                <a:latin typeface="Verdana" panose="020B0604030504040204" pitchFamily="34" charset="0"/>
              </a:rPr>
              <a:t>…</a:t>
            </a:r>
            <a:r>
              <a:rPr lang="el-GR" altLang="en-US" sz="3200" b="1">
                <a:latin typeface="Verdana" panose="020B0604030504040204" pitchFamily="34" charset="0"/>
              </a:rPr>
              <a:t> Αινίγματα για την Άνοιξη…</a:t>
            </a:r>
            <a:endParaRPr lang="en-US" altLang="en-US" sz="3200" b="1">
              <a:latin typeface="Verdana" panose="020B0604030504040204" pitchFamily="34" charset="0"/>
            </a:endParaRPr>
          </a:p>
        </p:txBody>
      </p:sp>
      <p:sp>
        <p:nvSpPr>
          <p:cNvPr id="7171" name="Line 14">
            <a:extLst>
              <a:ext uri="{FF2B5EF4-FFF2-40B4-BE49-F238E27FC236}">
                <a16:creationId xmlns:a16="http://schemas.microsoft.com/office/drawing/2014/main" id="{2D73405D-827D-4006-89EE-9E2089AF0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15">
            <a:extLst>
              <a:ext uri="{FF2B5EF4-FFF2-40B4-BE49-F238E27FC236}">
                <a16:creationId xmlns:a16="http://schemas.microsoft.com/office/drawing/2014/main" id="{BE7F6813-5A51-4BC8-ABD7-8F984DC56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6151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16">
            <a:extLst>
              <a:ext uri="{FF2B5EF4-FFF2-40B4-BE49-F238E27FC236}">
                <a16:creationId xmlns:a16="http://schemas.microsoft.com/office/drawing/2014/main" id="{0A90AA5E-F452-4208-91FE-F663BC31B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4" name="Picture 19" descr="Click to enlarge 3.jpg">
            <a:extLst>
              <a:ext uri="{FF2B5EF4-FFF2-40B4-BE49-F238E27FC236}">
                <a16:creationId xmlns:a16="http://schemas.microsoft.com/office/drawing/2014/main" id="{B88DE05F-B8DD-40C2-99AF-3DE13BEC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>
            <a:extLst>
              <a:ext uri="{FF2B5EF4-FFF2-40B4-BE49-F238E27FC236}">
                <a16:creationId xmlns:a16="http://schemas.microsoft.com/office/drawing/2014/main" id="{1961C469-33B2-4126-9006-AB93429D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2777">
            <a:off x="7553325" y="2098675"/>
            <a:ext cx="12747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>
            <a:extLst>
              <a:ext uri="{FF2B5EF4-FFF2-40B4-BE49-F238E27FC236}">
                <a16:creationId xmlns:a16="http://schemas.microsoft.com/office/drawing/2014/main" id="{42B2458E-12E9-44C5-90DB-FB4A2FE4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138" y="3838575"/>
            <a:ext cx="887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>
            <a:extLst>
              <a:ext uri="{FF2B5EF4-FFF2-40B4-BE49-F238E27FC236}">
                <a16:creationId xmlns:a16="http://schemas.microsoft.com/office/drawing/2014/main" id="{EBAD6996-6803-485E-91AE-23D9D69C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9932">
            <a:off x="372269" y="2334419"/>
            <a:ext cx="12541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>
            <a:extLst>
              <a:ext uri="{FF2B5EF4-FFF2-40B4-BE49-F238E27FC236}">
                <a16:creationId xmlns:a16="http://schemas.microsoft.com/office/drawing/2014/main" id="{46FABA3F-09D1-4685-A393-A9C04EC0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1123950"/>
            <a:ext cx="13636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855F31-413D-4BA4-ADCA-8E379501489A}"/>
              </a:ext>
            </a:extLst>
          </p:cNvPr>
          <p:cNvSpPr/>
          <p:nvPr/>
        </p:nvSpPr>
        <p:spPr>
          <a:xfrm>
            <a:off x="1985963" y="1912938"/>
            <a:ext cx="5338762" cy="418623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4000" dirty="0">
                <a:solidFill>
                  <a:srgbClr val="FF0000"/>
                </a:solidFill>
                <a:latin typeface="Bahnschrift" panose="020B0502040204020203" pitchFamily="34" charset="0"/>
              </a:rPr>
              <a:t>Από πάνω σαν τηγάνι</a:t>
            </a:r>
          </a:p>
          <a:p>
            <a:pPr algn="ctr">
              <a:defRPr/>
            </a:pPr>
            <a:r>
              <a:rPr lang="el-GR" sz="4000" dirty="0">
                <a:solidFill>
                  <a:srgbClr val="FF0000"/>
                </a:solidFill>
                <a:latin typeface="Bahnschrift" panose="020B0502040204020203" pitchFamily="34" charset="0"/>
              </a:rPr>
              <a:t>από κάτω σαν βαμβάκι</a:t>
            </a:r>
          </a:p>
          <a:p>
            <a:pPr algn="ctr">
              <a:defRPr/>
            </a:pPr>
            <a:r>
              <a:rPr lang="el-GR" sz="4000" dirty="0">
                <a:solidFill>
                  <a:srgbClr val="FF0000"/>
                </a:solidFill>
                <a:latin typeface="Bahnschrift" panose="020B0502040204020203" pitchFamily="34" charset="0"/>
              </a:rPr>
              <a:t>από πίσω σαν ψαλίδι!</a:t>
            </a:r>
          </a:p>
          <a:p>
            <a:pPr algn="ctr">
              <a:defRPr/>
            </a:pPr>
            <a:endParaRPr lang="el-GR" sz="4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r>
              <a:rPr lang="el-GR" sz="4000" b="1" dirty="0">
                <a:solidFill>
                  <a:srgbClr val="0070C0"/>
                </a:solidFill>
                <a:latin typeface="Bahnschrift" panose="020B0502040204020203" pitchFamily="34" charset="0"/>
              </a:rPr>
              <a:t>Τι είναι</a:t>
            </a:r>
            <a:r>
              <a:rPr lang="en-US" sz="4000" b="1" dirty="0">
                <a:solidFill>
                  <a:srgbClr val="0070C0"/>
                </a:solidFill>
                <a:latin typeface="Bahnschrift" panose="020B0502040204020203" pitchFamily="34" charset="0"/>
              </a:rPr>
              <a:t>;</a:t>
            </a:r>
          </a:p>
          <a:p>
            <a:pPr algn="ctr">
              <a:defRPr/>
            </a:pPr>
            <a:endParaRPr lang="el-GR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8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pic>
        <p:nvPicPr>
          <p:cNvPr id="7180" name="Picture 20" descr="Συλλογιστείτε emoticon διανυσματική απεικόνιση. εικονογραφία από ...">
            <a:extLst>
              <a:ext uri="{FF2B5EF4-FFF2-40B4-BE49-F238E27FC236}">
                <a16:creationId xmlns:a16="http://schemas.microsoft.com/office/drawing/2014/main" id="{ECA70610-9B69-4050-BBF8-4F294D1D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5408613"/>
            <a:ext cx="7762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FF0BA1B-5CF4-47D3-8E3E-1B0223B4AD60}"/>
              </a:ext>
            </a:extLst>
          </p:cNvPr>
          <p:cNvSpPr/>
          <p:nvPr/>
        </p:nvSpPr>
        <p:spPr>
          <a:xfrm>
            <a:off x="461963" y="5043488"/>
            <a:ext cx="2189162" cy="140811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21CE9-D7F6-40BC-9C5C-30E72D3D9627}"/>
              </a:ext>
            </a:extLst>
          </p:cNvPr>
          <p:cNvSpPr txBox="1"/>
          <p:nvPr/>
        </p:nvSpPr>
        <p:spPr>
          <a:xfrm>
            <a:off x="635000" y="5184775"/>
            <a:ext cx="1892300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/>
              <a:t>Βρες την απάντηση και πες την στους γονείς σου</a:t>
            </a:r>
            <a:endParaRPr lang="en-US" sz="1600" b="1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39AE4F8-8A8B-42D6-85EA-B0B854502E41}"/>
              </a:ext>
            </a:extLst>
          </p:cNvPr>
          <p:cNvSpPr/>
          <p:nvPr/>
        </p:nvSpPr>
        <p:spPr>
          <a:xfrm>
            <a:off x="6619875" y="5018088"/>
            <a:ext cx="2189163" cy="14097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23A88-AF3E-4932-ACAA-114152F83843}"/>
              </a:ext>
            </a:extLst>
          </p:cNvPr>
          <p:cNvSpPr txBox="1"/>
          <p:nvPr/>
        </p:nvSpPr>
        <p:spPr>
          <a:xfrm>
            <a:off x="6767513" y="5205413"/>
            <a:ext cx="1892300" cy="1169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>
              <a:defRPr/>
            </a:pPr>
            <a:r>
              <a:rPr lang="el-GR" sz="1400" dirty="0"/>
              <a:t>Θα σιγουρευτείς</a:t>
            </a:r>
            <a:r>
              <a:rPr lang="en-US" sz="1400" dirty="0"/>
              <a:t> </a:t>
            </a:r>
            <a:r>
              <a:rPr lang="el-GR" sz="1400" dirty="0"/>
              <a:t>για την απάντηση αφαιρώντας τα κουτάκια στην επόμενη εικόνα</a:t>
            </a:r>
            <a:endParaRPr lang="en-US" sz="1400" dirty="0"/>
          </a:p>
        </p:txBody>
      </p:sp>
      <p:pic>
        <p:nvPicPr>
          <p:cNvPr id="7185" name="Picture 4" descr="χελιδόνι Εικόνες Clipart Δωρεάν τέχνες clip">
            <a:extLst>
              <a:ext uri="{FF2B5EF4-FFF2-40B4-BE49-F238E27FC236}">
                <a16:creationId xmlns:a16="http://schemas.microsoft.com/office/drawing/2014/main" id="{5DD7B2F4-27B2-4548-81D1-CD172B58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3806825"/>
            <a:ext cx="1181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9">
            <a:extLst>
              <a:ext uri="{FF2B5EF4-FFF2-40B4-BE49-F238E27FC236}">
                <a16:creationId xmlns:a16="http://schemas.microsoft.com/office/drawing/2014/main" id="{06F98C65-BA8C-474C-9FDC-37CEE06C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938" y="5743575"/>
            <a:ext cx="85883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8">
            <a:extLst>
              <a:ext uri="{FF2B5EF4-FFF2-40B4-BE49-F238E27FC236}">
                <a16:creationId xmlns:a16="http://schemas.microsoft.com/office/drawing/2014/main" id="{814A301F-CA2A-441F-AA2F-23456455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6375400"/>
            <a:ext cx="2381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 descr="Μη διαθέσιμο">
            <a:extLst>
              <a:ext uri="{FF2B5EF4-FFF2-40B4-BE49-F238E27FC236}">
                <a16:creationId xmlns:a16="http://schemas.microsoft.com/office/drawing/2014/main" id="{73F86F02-8DDD-4FD0-8714-D46C3624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041400"/>
            <a:ext cx="5243512" cy="541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A180C4-A68F-4C06-A709-6E42B8AAE99F}"/>
              </a:ext>
            </a:extLst>
          </p:cNvPr>
          <p:cNvSpPr txBox="1"/>
          <p:nvPr/>
        </p:nvSpPr>
        <p:spPr>
          <a:xfrm>
            <a:off x="2590800" y="304800"/>
            <a:ext cx="3810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3600" b="1" dirty="0">
                <a:latin typeface="Arial" charset="0"/>
              </a:rPr>
              <a:t>Χελιδόνι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B1B4F03-6C2E-4B2D-B877-88490A00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751013"/>
            <a:ext cx="2286000" cy="1752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3131867-4FA9-4919-8AFA-73338BA9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11550"/>
            <a:ext cx="2439988" cy="1752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197BA91-D4F6-41CB-B0ED-32D384BDB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-1588"/>
            <a:ext cx="2286000" cy="175260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A89103A-D80A-4E7B-853B-56FFF604F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516313"/>
            <a:ext cx="2286000" cy="1752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9C55EFD-0563-4E32-A567-FD499179B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1743075"/>
            <a:ext cx="2286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B832452-6D97-454B-A751-7850C14D7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27288" cy="1752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56471F61-42DF-4F96-B352-0AD7A908C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64150"/>
            <a:ext cx="2427288" cy="1600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2E766425-164C-4540-A0B1-B3429212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1692275"/>
            <a:ext cx="2370138" cy="18192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38765C71-67DE-40DF-933A-5024890D1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3511550"/>
            <a:ext cx="2286000" cy="1752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7837CE24-9951-44AC-B291-54CE9F61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1808163"/>
            <a:ext cx="2362200" cy="1752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A4FE6AE0-8C4A-4C1C-B301-67E8C3910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505200"/>
            <a:ext cx="2286000" cy="1752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8330C2F4-1782-4A35-8A71-BBE37B0CD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5249863"/>
            <a:ext cx="2286000" cy="1600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F5D353C4-2925-47C2-AB05-6EB4A80CD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7938"/>
            <a:ext cx="2286000" cy="18335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1B0C99FC-8E04-4180-9D78-674B570BD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-15875"/>
            <a:ext cx="2286000" cy="1752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8481DC2A-858F-4110-A7E1-35DF596DD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5235575"/>
            <a:ext cx="2286000" cy="1600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7" name="Rectangle 17">
            <a:extLst>
              <a:ext uri="{FF2B5EF4-FFF2-40B4-BE49-F238E27FC236}">
                <a16:creationId xmlns:a16="http://schemas.microsoft.com/office/drawing/2014/main" id="{59FA16A1-6B9B-4EF7-8410-E70FD9D2C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5257800"/>
            <a:ext cx="2286000" cy="1600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10258" name="Rectangle 18">
            <a:extLst>
              <a:ext uri="{FF2B5EF4-FFF2-40B4-BE49-F238E27FC236}">
                <a16:creationId xmlns:a16="http://schemas.microsoft.com/office/drawing/2014/main" id="{3A1B257B-9691-405C-AE07-C3A1E2D33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400800"/>
            <a:ext cx="1600200" cy="457200"/>
          </a:xfrm>
          <a:prstGeom prst="rect">
            <a:avLst/>
          </a:prstGeom>
          <a:solidFill>
            <a:srgbClr val="FFC0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Αφαίρεσε</a:t>
            </a:r>
            <a:endParaRPr lang="en-US" altLang="en-US" sz="1800"/>
          </a:p>
        </p:txBody>
      </p:sp>
      <p:sp>
        <p:nvSpPr>
          <p:cNvPr id="8213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773BFE-7989-4374-9EB4-D540CEC84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rgbClr val="FFC0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200"/>
              <a:t>Επόμενο</a:t>
            </a:r>
            <a:endParaRPr lang="en-US" altLang="en-US" sz="120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5CE642D-A6B0-45B8-BD4D-8332B93D344E}"/>
              </a:ext>
            </a:extLst>
          </p:cNvPr>
          <p:cNvSpPr/>
          <p:nvPr/>
        </p:nvSpPr>
        <p:spPr>
          <a:xfrm rot="2964749">
            <a:off x="7006432" y="5653881"/>
            <a:ext cx="685800" cy="487363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437312A-57D6-406C-BFA3-9C35A5BA2777}"/>
              </a:ext>
            </a:extLst>
          </p:cNvPr>
          <p:cNvSpPr/>
          <p:nvPr/>
        </p:nvSpPr>
        <p:spPr>
          <a:xfrm rot="18666377">
            <a:off x="7573169" y="340519"/>
            <a:ext cx="685800" cy="487362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5ADE63-1CFF-472F-8796-40365B43FE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3200" b="1" dirty="0">
                <a:latin typeface="Verdana" panose="020B0604030504040204" pitchFamily="34" charset="0"/>
              </a:rPr>
              <a:t>Μάντεψε τι να είναι κρυμμένο</a:t>
            </a:r>
            <a:r>
              <a:rPr lang="en-US" altLang="en-US" sz="3200" b="1" dirty="0">
                <a:latin typeface="Verdana" panose="020B0604030504040204" pitchFamily="34" charset="0"/>
              </a:rPr>
              <a:t>…</a:t>
            </a:r>
            <a:r>
              <a:rPr lang="el-GR" altLang="en-US" sz="3200" b="1" dirty="0">
                <a:latin typeface="Verdana" panose="020B0604030504040204" pitchFamily="34" charset="0"/>
              </a:rPr>
              <a:t> Αινίγματα για την Άνοιξη…</a:t>
            </a:r>
            <a:endParaRPr lang="en-US" altLang="en-US" sz="3200" b="1" dirty="0">
              <a:latin typeface="Verdana" panose="020B0604030504040204" pitchFamily="34" charset="0"/>
            </a:endParaRPr>
          </a:p>
        </p:txBody>
      </p:sp>
      <p:sp>
        <p:nvSpPr>
          <p:cNvPr id="9219" name="Line 14">
            <a:extLst>
              <a:ext uri="{FF2B5EF4-FFF2-40B4-BE49-F238E27FC236}">
                <a16:creationId xmlns:a16="http://schemas.microsoft.com/office/drawing/2014/main" id="{179E7351-4175-410E-84B3-11CB7B3A3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15">
            <a:extLst>
              <a:ext uri="{FF2B5EF4-FFF2-40B4-BE49-F238E27FC236}">
                <a16:creationId xmlns:a16="http://schemas.microsoft.com/office/drawing/2014/main" id="{E8B96C19-B8FB-462B-9B50-CD414DEC2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6151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16">
            <a:extLst>
              <a:ext uri="{FF2B5EF4-FFF2-40B4-BE49-F238E27FC236}">
                <a16:creationId xmlns:a16="http://schemas.microsoft.com/office/drawing/2014/main" id="{6447F696-0C0A-49DC-822F-E91AEC2EF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2" name="Picture 19" descr="Click to enlarge 3.jpg">
            <a:extLst>
              <a:ext uri="{FF2B5EF4-FFF2-40B4-BE49-F238E27FC236}">
                <a16:creationId xmlns:a16="http://schemas.microsoft.com/office/drawing/2014/main" id="{A9EB4AD0-93E4-411F-9925-678C07E5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>
            <a:extLst>
              <a:ext uri="{FF2B5EF4-FFF2-40B4-BE49-F238E27FC236}">
                <a16:creationId xmlns:a16="http://schemas.microsoft.com/office/drawing/2014/main" id="{8A522440-583F-4C20-A3A0-591B0359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2777">
            <a:off x="7553325" y="2098675"/>
            <a:ext cx="12747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>
            <a:extLst>
              <a:ext uri="{FF2B5EF4-FFF2-40B4-BE49-F238E27FC236}">
                <a16:creationId xmlns:a16="http://schemas.microsoft.com/office/drawing/2014/main" id="{BFC09EB4-D393-4CF6-BFB6-FC85C779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138" y="3838575"/>
            <a:ext cx="887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>
            <a:extLst>
              <a:ext uri="{FF2B5EF4-FFF2-40B4-BE49-F238E27FC236}">
                <a16:creationId xmlns:a16="http://schemas.microsoft.com/office/drawing/2014/main" id="{F56D1F58-4A2C-4A7B-B028-2F9E73A6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9932">
            <a:off x="372269" y="2334419"/>
            <a:ext cx="12541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>
            <a:extLst>
              <a:ext uri="{FF2B5EF4-FFF2-40B4-BE49-F238E27FC236}">
                <a16:creationId xmlns:a16="http://schemas.microsoft.com/office/drawing/2014/main" id="{15FF5F20-B8FF-4232-9DC3-C97841D0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1123950"/>
            <a:ext cx="13636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BF9E66-A72B-4309-966E-23701A74B56A}"/>
              </a:ext>
            </a:extLst>
          </p:cNvPr>
          <p:cNvSpPr/>
          <p:nvPr/>
        </p:nvSpPr>
        <p:spPr>
          <a:xfrm>
            <a:off x="1728788" y="1912938"/>
            <a:ext cx="5721350" cy="480218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4000" dirty="0">
                <a:solidFill>
                  <a:srgbClr val="FF0000"/>
                </a:solidFill>
                <a:latin typeface="Bahnschrift" panose="020B0502040204020203" pitchFamily="34" charset="0"/>
              </a:rPr>
              <a:t>Είναι λουλούδι όμορφο</a:t>
            </a:r>
          </a:p>
          <a:p>
            <a:pPr algn="ctr">
              <a:defRPr/>
            </a:pPr>
            <a:r>
              <a:rPr lang="el-GR" sz="4000" dirty="0">
                <a:solidFill>
                  <a:srgbClr val="FF0000"/>
                </a:solidFill>
                <a:latin typeface="Bahnschrift" panose="020B0502040204020203" pitchFamily="34" charset="0"/>
              </a:rPr>
              <a:t>και άμα τα πέταλα του βγάλεις</a:t>
            </a:r>
          </a:p>
          <a:p>
            <a:pPr algn="ctr">
              <a:defRPr/>
            </a:pPr>
            <a:r>
              <a:rPr lang="el-GR" sz="4000" dirty="0">
                <a:solidFill>
                  <a:srgbClr val="FF0000"/>
                </a:solidFill>
                <a:latin typeface="Bahnschrift" panose="020B0502040204020203" pitchFamily="34" charset="0"/>
              </a:rPr>
              <a:t>θα μάθεις αν σε αγαπά… ή αν δεν σε αγαπά!</a:t>
            </a:r>
          </a:p>
          <a:p>
            <a:pPr algn="ctr">
              <a:defRPr/>
            </a:pPr>
            <a:endParaRPr lang="el-GR" sz="4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r>
              <a:rPr lang="el-GR" sz="4000" b="1" dirty="0">
                <a:solidFill>
                  <a:srgbClr val="0070C0"/>
                </a:solidFill>
                <a:latin typeface="Bahnschrift" panose="020B0502040204020203" pitchFamily="34" charset="0"/>
              </a:rPr>
              <a:t>Τι είναι</a:t>
            </a:r>
            <a:r>
              <a:rPr lang="en-US" sz="4000" b="1" dirty="0">
                <a:solidFill>
                  <a:srgbClr val="0070C0"/>
                </a:solidFill>
                <a:latin typeface="Bahnschrift" panose="020B0502040204020203" pitchFamily="34" charset="0"/>
              </a:rPr>
              <a:t>;</a:t>
            </a:r>
          </a:p>
          <a:p>
            <a:pPr algn="ctr">
              <a:defRPr/>
            </a:pPr>
            <a:endParaRPr lang="el-GR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8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pic>
        <p:nvPicPr>
          <p:cNvPr id="9228" name="Picture 20" descr="Συλλογιστείτε emoticon διανυσματική απεικόνιση. εικονογραφία από ...">
            <a:extLst>
              <a:ext uri="{FF2B5EF4-FFF2-40B4-BE49-F238E27FC236}">
                <a16:creationId xmlns:a16="http://schemas.microsoft.com/office/drawing/2014/main" id="{08E8D311-F93A-4A97-9F49-9CEADF7F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5408613"/>
            <a:ext cx="7762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A3C8052-DF20-4153-AF64-E72786111CB1}"/>
              </a:ext>
            </a:extLst>
          </p:cNvPr>
          <p:cNvSpPr/>
          <p:nvPr/>
        </p:nvSpPr>
        <p:spPr>
          <a:xfrm>
            <a:off x="461963" y="5043488"/>
            <a:ext cx="2189162" cy="140811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AC0D3-AD79-4B1C-A027-C74596BBC453}"/>
              </a:ext>
            </a:extLst>
          </p:cNvPr>
          <p:cNvSpPr txBox="1"/>
          <p:nvPr/>
        </p:nvSpPr>
        <p:spPr>
          <a:xfrm>
            <a:off x="635000" y="5184775"/>
            <a:ext cx="1892300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/>
              <a:t>Βρες την απάντηση και πες την στους γονείς σου</a:t>
            </a:r>
            <a:endParaRPr lang="en-US" sz="1600" b="1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7278B9B-1FFE-4FEF-A237-2593A8B11709}"/>
              </a:ext>
            </a:extLst>
          </p:cNvPr>
          <p:cNvSpPr/>
          <p:nvPr/>
        </p:nvSpPr>
        <p:spPr>
          <a:xfrm>
            <a:off x="6619875" y="5018088"/>
            <a:ext cx="2189163" cy="14097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B8E992-C1D2-45BF-B24D-EACC8B19F5BB}"/>
              </a:ext>
            </a:extLst>
          </p:cNvPr>
          <p:cNvSpPr txBox="1"/>
          <p:nvPr/>
        </p:nvSpPr>
        <p:spPr>
          <a:xfrm>
            <a:off x="6767513" y="5205413"/>
            <a:ext cx="1892300" cy="1169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>
              <a:defRPr/>
            </a:pPr>
            <a:r>
              <a:rPr lang="el-GR" sz="1400" dirty="0"/>
              <a:t>Θα σιγουρευτείς για την απάντηση αφαιρώντας τα κουτάκια στην επόμενη εικόνα</a:t>
            </a:r>
            <a:endParaRPr lang="en-US" sz="1400" dirty="0"/>
          </a:p>
        </p:txBody>
      </p:sp>
      <p:pic>
        <p:nvPicPr>
          <p:cNvPr id="9233" name="Picture 4" descr="χελιδόνι Εικόνες Clipart Δωρεάν τέχνες clip">
            <a:extLst>
              <a:ext uri="{FF2B5EF4-FFF2-40B4-BE49-F238E27FC236}">
                <a16:creationId xmlns:a16="http://schemas.microsoft.com/office/drawing/2014/main" id="{134D7ECE-29CD-4C85-87DE-E7FB70A3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3714750"/>
            <a:ext cx="1181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9">
            <a:extLst>
              <a:ext uri="{FF2B5EF4-FFF2-40B4-BE49-F238E27FC236}">
                <a16:creationId xmlns:a16="http://schemas.microsoft.com/office/drawing/2014/main" id="{6644EED8-084C-400C-9A7C-6B5BB484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675" y="5807075"/>
            <a:ext cx="8001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8">
            <a:extLst>
              <a:ext uri="{FF2B5EF4-FFF2-40B4-BE49-F238E27FC236}">
                <a16:creationId xmlns:a16="http://schemas.microsoft.com/office/drawing/2014/main" id="{3084526B-873B-4451-81BA-8F0ABD40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6375400"/>
            <a:ext cx="2381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Μαργαρίτα Κίτρινη">
            <a:extLst>
              <a:ext uri="{FF2B5EF4-FFF2-40B4-BE49-F238E27FC236}">
                <a16:creationId xmlns:a16="http://schemas.microsoft.com/office/drawing/2014/main" id="{7F918431-3F0F-4D97-AD7B-F93B31DC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4422" r="7500" b="11806"/>
          <a:stretch>
            <a:fillRect/>
          </a:stretch>
        </p:blipFill>
        <p:spPr bwMode="auto">
          <a:xfrm>
            <a:off x="1266825" y="1419225"/>
            <a:ext cx="66103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4E3183-33ED-447A-948A-492F512B2CA0}"/>
              </a:ext>
            </a:extLst>
          </p:cNvPr>
          <p:cNvSpPr txBox="1"/>
          <p:nvPr/>
        </p:nvSpPr>
        <p:spPr>
          <a:xfrm>
            <a:off x="3657600" y="533400"/>
            <a:ext cx="27432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3600" b="1" dirty="0">
                <a:latin typeface="Arial" charset="0"/>
              </a:rPr>
              <a:t>Μαργαρίτα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D943330-6C2D-413E-914D-FDFE15DFF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9B72F09-903E-4204-9207-8890856E9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8555194-8DA5-470E-86D6-37E2E616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A266B6D-5FA1-401B-95E9-48C9727AB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288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3813892-1C33-44D1-BFEE-CEB6791B9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6006E67-984C-43F3-9758-6D619ECC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938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7F685AD7-E309-4806-ABB3-B1CEC6748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5BCE3691-04E9-4FDE-A5EC-414B47579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CEFE065B-C936-407C-8F76-FCA556658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68EE2053-176A-4C23-8173-64A8D7C9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F15871EE-02A6-4CB4-8DE2-A7F814419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ECE038D8-5E78-4C9C-830B-00A75B39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67F1560F-EC15-406A-BD09-314F16B7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59251220-94A0-4775-B55B-2994E40CA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B8647605-C2F0-463D-BD20-C8D3DED3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84426EFF-3DBE-4815-AA59-A5719E05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0BE622A6-81DB-400B-AB9C-A6DB961FC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rgbClr val="00B0F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Αφαίρεσε</a:t>
            </a:r>
            <a:endParaRPr lang="en-US" altLang="en-US" sz="1800"/>
          </a:p>
        </p:txBody>
      </p:sp>
      <p:sp>
        <p:nvSpPr>
          <p:cNvPr id="10261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146FC0-5363-412D-AFAD-8378BA31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rgbClr val="00B0F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200"/>
              <a:t>Επόμενο</a:t>
            </a:r>
            <a:endParaRPr lang="en-US" altLang="en-US" sz="120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21659A0-D13C-44E8-9D38-F3931373FACE}"/>
              </a:ext>
            </a:extLst>
          </p:cNvPr>
          <p:cNvSpPr/>
          <p:nvPr/>
        </p:nvSpPr>
        <p:spPr>
          <a:xfrm rot="2964749">
            <a:off x="7006432" y="5653881"/>
            <a:ext cx="685800" cy="487363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700372E-A20A-4A58-A23A-CEA9F8AD3F54}"/>
              </a:ext>
            </a:extLst>
          </p:cNvPr>
          <p:cNvSpPr/>
          <p:nvPr/>
        </p:nvSpPr>
        <p:spPr>
          <a:xfrm rot="17883676">
            <a:off x="7658100" y="473075"/>
            <a:ext cx="685800" cy="488950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6C663D1-C631-4D3B-A6DB-CA4730A7AC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543800" cy="1927225"/>
          </a:xfrm>
        </p:spPr>
        <p:txBody>
          <a:bodyPr/>
          <a:lstStyle/>
          <a:p>
            <a:pPr eaLnBrk="1" hangingPunct="1"/>
            <a:r>
              <a:rPr lang="el-GR" altLang="en-US" sz="3200" b="1">
                <a:latin typeface="Verdana" panose="020B0604030504040204" pitchFamily="34" charset="0"/>
              </a:rPr>
              <a:t>Μάντεψε τι να είναι κρυμμένο</a:t>
            </a:r>
            <a:r>
              <a:rPr lang="en-US" altLang="en-US" sz="3200" b="1">
                <a:latin typeface="Verdana" panose="020B0604030504040204" pitchFamily="34" charset="0"/>
              </a:rPr>
              <a:t>…</a:t>
            </a:r>
            <a:r>
              <a:rPr lang="el-GR" altLang="en-US" sz="3200" b="1">
                <a:latin typeface="Verdana" panose="020B0604030504040204" pitchFamily="34" charset="0"/>
              </a:rPr>
              <a:t> Αινίγματα για την Άνοιξη…</a:t>
            </a:r>
            <a:endParaRPr lang="en-US" altLang="en-US" sz="3200" b="1">
              <a:latin typeface="Verdana" panose="020B0604030504040204" pitchFamily="34" charset="0"/>
            </a:endParaRPr>
          </a:p>
        </p:txBody>
      </p:sp>
      <p:sp>
        <p:nvSpPr>
          <p:cNvPr id="11267" name="Line 14">
            <a:extLst>
              <a:ext uri="{FF2B5EF4-FFF2-40B4-BE49-F238E27FC236}">
                <a16:creationId xmlns:a16="http://schemas.microsoft.com/office/drawing/2014/main" id="{4AB7F30A-57C9-45D2-8C38-784EBD0B3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828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15">
            <a:extLst>
              <a:ext uri="{FF2B5EF4-FFF2-40B4-BE49-F238E27FC236}">
                <a16:creationId xmlns:a16="http://schemas.microsoft.com/office/drawing/2014/main" id="{7B3B4F88-C19A-4107-915E-63FC726C1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6151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16">
            <a:extLst>
              <a:ext uri="{FF2B5EF4-FFF2-40B4-BE49-F238E27FC236}">
                <a16:creationId xmlns:a16="http://schemas.microsoft.com/office/drawing/2014/main" id="{6BF54624-4635-4C5C-90A8-CC9FA3818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0" name="Picture 19" descr="Click to enlarge 3.jpg">
            <a:extLst>
              <a:ext uri="{FF2B5EF4-FFF2-40B4-BE49-F238E27FC236}">
                <a16:creationId xmlns:a16="http://schemas.microsoft.com/office/drawing/2014/main" id="{B7E47DA1-1704-46CD-9D0F-273A94D1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>
            <a:extLst>
              <a:ext uri="{FF2B5EF4-FFF2-40B4-BE49-F238E27FC236}">
                <a16:creationId xmlns:a16="http://schemas.microsoft.com/office/drawing/2014/main" id="{F76150F9-B080-4F85-AA59-A1DEBB1E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2777">
            <a:off x="7553325" y="2098675"/>
            <a:ext cx="12747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>
            <a:extLst>
              <a:ext uri="{FF2B5EF4-FFF2-40B4-BE49-F238E27FC236}">
                <a16:creationId xmlns:a16="http://schemas.microsoft.com/office/drawing/2014/main" id="{0A0F9F48-C4FB-41A8-8B6E-02F333C3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138" y="3838575"/>
            <a:ext cx="887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>
            <a:extLst>
              <a:ext uri="{FF2B5EF4-FFF2-40B4-BE49-F238E27FC236}">
                <a16:creationId xmlns:a16="http://schemas.microsoft.com/office/drawing/2014/main" id="{99AC36C5-8B75-4362-8E23-82AEDD05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9932">
            <a:off x="515938" y="2370138"/>
            <a:ext cx="1254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>
            <a:extLst>
              <a:ext uri="{FF2B5EF4-FFF2-40B4-BE49-F238E27FC236}">
                <a16:creationId xmlns:a16="http://schemas.microsoft.com/office/drawing/2014/main" id="{CB9DBCED-6727-48EB-8E24-2FF2CDC6C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1200150"/>
            <a:ext cx="13636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7965B2-0987-4B1E-A36E-E3EF41E1C1FB}"/>
              </a:ext>
            </a:extLst>
          </p:cNvPr>
          <p:cNvSpPr/>
          <p:nvPr/>
        </p:nvSpPr>
        <p:spPr>
          <a:xfrm>
            <a:off x="1728788" y="1912938"/>
            <a:ext cx="5721350" cy="427831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4400" dirty="0">
                <a:solidFill>
                  <a:srgbClr val="FF0000"/>
                </a:solidFill>
                <a:latin typeface="Bahnschrift" panose="020B0502040204020203" pitchFamily="34" charset="0"/>
              </a:rPr>
              <a:t>Μικρή μικρή νοικοκυρά</a:t>
            </a:r>
          </a:p>
          <a:p>
            <a:pPr algn="ctr">
              <a:defRPr/>
            </a:pPr>
            <a:r>
              <a:rPr lang="el-GR" sz="4400" dirty="0">
                <a:solidFill>
                  <a:srgbClr val="FF0000"/>
                </a:solidFill>
                <a:latin typeface="Bahnschrift" panose="020B0502040204020203" pitchFamily="34" charset="0"/>
              </a:rPr>
              <a:t>μεγάλη πίτα κάνει!</a:t>
            </a:r>
          </a:p>
          <a:p>
            <a:pPr algn="ctr">
              <a:defRPr/>
            </a:pPr>
            <a:endParaRPr lang="el-GR" sz="44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r>
              <a:rPr lang="el-GR" sz="4400" b="1" dirty="0">
                <a:solidFill>
                  <a:srgbClr val="0070C0"/>
                </a:solidFill>
                <a:latin typeface="Bahnschrift" panose="020B0502040204020203" pitchFamily="34" charset="0"/>
              </a:rPr>
              <a:t>Τι είναι</a:t>
            </a:r>
            <a:r>
              <a:rPr lang="en-US" sz="4400" b="1" dirty="0">
                <a:solidFill>
                  <a:srgbClr val="0070C0"/>
                </a:solidFill>
                <a:latin typeface="Bahnschrift" panose="020B0502040204020203" pitchFamily="34" charset="0"/>
              </a:rPr>
              <a:t>;</a:t>
            </a:r>
          </a:p>
          <a:p>
            <a:pPr algn="ctr">
              <a:defRPr/>
            </a:pPr>
            <a:endParaRPr lang="el-GR" sz="44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>
              <a:defRPr/>
            </a:pPr>
            <a:endParaRPr lang="el-GR" sz="8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pic>
        <p:nvPicPr>
          <p:cNvPr id="11276" name="Picture 20" descr="Συλλογιστείτε emoticon διανυσματική απεικόνιση. εικονογραφία από ...">
            <a:extLst>
              <a:ext uri="{FF2B5EF4-FFF2-40B4-BE49-F238E27FC236}">
                <a16:creationId xmlns:a16="http://schemas.microsoft.com/office/drawing/2014/main" id="{AA0F1088-95F4-4895-B0C0-294246CE1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5408613"/>
            <a:ext cx="7762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5AE1299-3A80-46C1-BC75-00269A30654F}"/>
              </a:ext>
            </a:extLst>
          </p:cNvPr>
          <p:cNvSpPr/>
          <p:nvPr/>
        </p:nvSpPr>
        <p:spPr>
          <a:xfrm>
            <a:off x="461963" y="5043488"/>
            <a:ext cx="2189162" cy="140811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736B7-5AA6-4300-900A-67FFB23614A7}"/>
              </a:ext>
            </a:extLst>
          </p:cNvPr>
          <p:cNvSpPr txBox="1"/>
          <p:nvPr/>
        </p:nvSpPr>
        <p:spPr>
          <a:xfrm>
            <a:off x="635000" y="5184775"/>
            <a:ext cx="1892300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/>
              <a:t>Βρες την απάντηση και πες την στους γονείς σου</a:t>
            </a:r>
            <a:endParaRPr lang="en-US" sz="1600" b="1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8FD17960-57ED-43AF-854A-750535622628}"/>
              </a:ext>
            </a:extLst>
          </p:cNvPr>
          <p:cNvSpPr/>
          <p:nvPr/>
        </p:nvSpPr>
        <p:spPr>
          <a:xfrm>
            <a:off x="6619875" y="5018088"/>
            <a:ext cx="2189163" cy="14097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19FC3D-F82F-4C3E-8F14-AF4F60130349}"/>
              </a:ext>
            </a:extLst>
          </p:cNvPr>
          <p:cNvSpPr txBox="1"/>
          <p:nvPr/>
        </p:nvSpPr>
        <p:spPr>
          <a:xfrm>
            <a:off x="6767513" y="5205413"/>
            <a:ext cx="1892300" cy="1169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>
              <a:defRPr/>
            </a:pPr>
            <a:r>
              <a:rPr lang="el-GR" sz="1400" dirty="0"/>
              <a:t>Θα σιγουρευτείς για την απάντηση αφαιρώντας τα κουτάκια στην επόμενη εικόνα</a:t>
            </a:r>
            <a:endParaRPr lang="en-US" sz="1400" dirty="0"/>
          </a:p>
        </p:txBody>
      </p:sp>
      <p:pic>
        <p:nvPicPr>
          <p:cNvPr id="11281" name="Picture 4" descr="χελιδόνι Εικόνες Clipart Δωρεάν τέχνες clip">
            <a:extLst>
              <a:ext uri="{FF2B5EF4-FFF2-40B4-BE49-F238E27FC236}">
                <a16:creationId xmlns:a16="http://schemas.microsoft.com/office/drawing/2014/main" id="{FBD7187A-2467-42B2-A4EE-8C021346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3714750"/>
            <a:ext cx="1181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9">
            <a:extLst>
              <a:ext uri="{FF2B5EF4-FFF2-40B4-BE49-F238E27FC236}">
                <a16:creationId xmlns:a16="http://schemas.microsoft.com/office/drawing/2014/main" id="{9E748ABA-B5A4-4995-9BF3-ACE3CA13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238" y="5545138"/>
            <a:ext cx="8604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8">
            <a:extLst>
              <a:ext uri="{FF2B5EF4-FFF2-40B4-BE49-F238E27FC236}">
                <a16:creationId xmlns:a16="http://schemas.microsoft.com/office/drawing/2014/main" id="{28FBC97C-EDFC-4F90-AF77-EEBD1D01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6375400"/>
            <a:ext cx="2381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-dulcm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>
            <a:extLst>
              <a:ext uri="{FF2B5EF4-FFF2-40B4-BE49-F238E27FC236}">
                <a16:creationId xmlns:a16="http://schemas.microsoft.com/office/drawing/2014/main" id="{18E7D472-94C3-4C9D-B086-2621F18B8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6938" y="608013"/>
            <a:ext cx="5121275" cy="6778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6E1B64-720B-4116-90FA-19C16DEF2970}"/>
              </a:ext>
            </a:extLst>
          </p:cNvPr>
          <p:cNvSpPr txBox="1"/>
          <p:nvPr/>
        </p:nvSpPr>
        <p:spPr>
          <a:xfrm>
            <a:off x="3657600" y="533400"/>
            <a:ext cx="27432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3600" b="1" dirty="0">
                <a:latin typeface="Arial" charset="0"/>
              </a:rPr>
              <a:t>Μέλισσα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68D97DF-1E4B-48B6-9C96-5DB09D46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0"/>
            <a:ext cx="2286001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BF8CD7F-2D73-46D1-A7FA-7C10993E5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350520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F8F82D6-28AD-414D-8531-6F8FD963E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7568EB3-8B77-4BA6-AF1C-745897657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BE5D608-551C-4E07-9480-36338374E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175260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2856663-EBD8-469B-87F7-543AAB4E0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-3175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l-GR" altLang="en-US" sz="1800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737780E-1AA9-4489-B001-E2D6DC48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" y="5243513"/>
            <a:ext cx="2286000" cy="1600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3B092B55-31B9-488B-BE84-B4601AC3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3BFB5A85-F090-48F1-B881-7E4B375ED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73D0F667-4828-4FF9-8562-62AD7CFD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78438"/>
            <a:ext cx="2286000" cy="1600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999B176C-EF96-4E49-8D7E-0C47CF3CC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3B3432F0-9717-444C-BC1B-C06543EF3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5B5DB65A-964A-41A2-A24E-EF0C8B6D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175260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330E2347-4479-4727-89BF-8A0311DD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A2642CE3-5555-4DB8-905E-6EC894D3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51F0246B-FA6A-4070-8F48-E7B823E7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7938"/>
            <a:ext cx="2286000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37991F4A-00C7-42C8-83BE-F5EBE8A7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Αφαίρεσε</a:t>
            </a:r>
            <a:endParaRPr lang="en-US" altLang="en-US" sz="1800"/>
          </a:p>
        </p:txBody>
      </p:sp>
      <p:sp>
        <p:nvSpPr>
          <p:cNvPr id="12309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3E6358-ABD8-41FB-A86B-DD2027EF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200"/>
              <a:t>Επόμενο</a:t>
            </a:r>
            <a:endParaRPr lang="en-US" altLang="en-US" sz="120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110F1AF-4668-4DE2-8786-22177BB58B7D}"/>
              </a:ext>
            </a:extLst>
          </p:cNvPr>
          <p:cNvSpPr/>
          <p:nvPr/>
        </p:nvSpPr>
        <p:spPr>
          <a:xfrm rot="2964749">
            <a:off x="7006432" y="5653881"/>
            <a:ext cx="685800" cy="487363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8D4A7E1-6B6A-40E5-878B-DD3FB8D9CE96}"/>
              </a:ext>
            </a:extLst>
          </p:cNvPr>
          <p:cNvSpPr/>
          <p:nvPr/>
        </p:nvSpPr>
        <p:spPr>
          <a:xfrm rot="17883676">
            <a:off x="7658100" y="473075"/>
            <a:ext cx="685800" cy="488950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359</Words>
  <Application>Microsoft Office PowerPoint</Application>
  <PresentationFormat>On-screen Show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</vt:lpstr>
      <vt:lpstr>Calibri</vt:lpstr>
      <vt:lpstr>Verdana</vt:lpstr>
      <vt:lpstr>Default Design</vt:lpstr>
      <vt:lpstr>Μάντεψε τι να είναι κρυμμένο… Αινίγματα για την Άνοιξη…</vt:lpstr>
      <vt:lpstr>Μάντεψε τι να είναι κρυμμένο… Αινίγματα για την Άνοιξη…</vt:lpstr>
      <vt:lpstr>PowerPoint Presentation</vt:lpstr>
      <vt:lpstr>Μάντεψε τι να είναι κρυμμένο… Αινίγματα για την Άνοιξη…</vt:lpstr>
      <vt:lpstr>PowerPoint Presentation</vt:lpstr>
      <vt:lpstr>Μάντεψε τι να είναι κρυμμένο… Αινίγματα για την Άνοιξη…</vt:lpstr>
      <vt:lpstr>PowerPoint Presentation</vt:lpstr>
      <vt:lpstr>Μάντεψε τι να είναι κρυμμένο… Αινίγματα για την Άνοιξη…</vt:lpstr>
      <vt:lpstr>PowerPoint Presentation</vt:lpstr>
      <vt:lpstr>Τώρα που μάντεψες την απάντηση στα αινίγματα … σε περιμένει μια καινούρια δοκιμασία!!!</vt:lpstr>
      <vt:lpstr>Η δοκιμασία συνεχίζεται!!!</vt:lpstr>
      <vt:lpstr>Η δοκιμασία συνεχίζεται!!!</vt:lpstr>
      <vt:lpstr>Η δοκιμασία συνεχίζεται!!!</vt:lpstr>
    </vt:vector>
  </TitlesOfParts>
  <Company>UNC Wilmington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What’s Behind the Box</dc:title>
  <dc:creator>user</dc:creator>
  <cp:lastModifiedBy>User</cp:lastModifiedBy>
  <cp:revision>102</cp:revision>
  <cp:lastPrinted>2020-04-25T21:33:48Z</cp:lastPrinted>
  <dcterms:created xsi:type="dcterms:W3CDTF">2005-11-17T19:48:12Z</dcterms:created>
  <dcterms:modified xsi:type="dcterms:W3CDTF">2020-04-26T11:35:08Z</dcterms:modified>
</cp:coreProperties>
</file>