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64" r:id="rId3"/>
    <p:sldId id="276" r:id="rId4"/>
    <p:sldId id="277" r:id="rId5"/>
    <p:sldId id="278" r:id="rId6"/>
    <p:sldId id="279" r:id="rId7"/>
    <p:sldId id="281" r:id="rId8"/>
    <p:sldId id="285" r:id="rId9"/>
    <p:sldId id="282" r:id="rId10"/>
    <p:sldId id="283" r:id="rId11"/>
    <p:sldId id="258" r:id="rId12"/>
    <p:sldId id="268" r:id="rId13"/>
    <p:sldId id="269" r:id="rId14"/>
    <p:sldId id="284" r:id="rId15"/>
    <p:sldId id="290" r:id="rId16"/>
    <p:sldId id="275" r:id="rId17"/>
    <p:sldId id="288" r:id="rId18"/>
    <p:sldId id="267" r:id="rId19"/>
    <p:sldId id="287" r:id="rId20"/>
    <p:sldId id="289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Y1IqltQsUP7+iSYzlVXeGg==" hashData="BtHp/3U9jPZT5hUZYGifoTr9YSs+LWaCRISBIFNMoQgDy5xQ76t4R561eO98FfxalSX6NW4Ku8sG1VtNqb1Vo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33"/>
    <a:srgbClr val="614FE9"/>
    <a:srgbClr val="99FFCC"/>
    <a:srgbClr val="D9F147"/>
    <a:srgbClr val="FFCCCC"/>
    <a:srgbClr val="2DC92D"/>
    <a:srgbClr val="7BC375"/>
    <a:srgbClr val="F84B28"/>
    <a:srgbClr val="2B0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97" d="100"/>
          <a:sy n="97" d="100"/>
        </p:scale>
        <p:origin x="8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67A8F8-5E94-4DC9-B1FA-644D5182DD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742C6-EC98-4B24-A2DB-D19AFE6567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E3B1F6-0607-4FBC-88C5-78F5FF6CBFDE}" type="datetimeFigureOut">
              <a:rPr lang="el-GR"/>
              <a:pPr>
                <a:defRPr/>
              </a:pPr>
              <a:t>25/5/2020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C83FC8-CDE4-4DD0-91EF-E72C1B1E97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1A1E4E5-DC67-47BB-94A1-22365FB35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06DC9-C35B-4BC1-A4EE-9A3AD10122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E2A6A-9059-4B94-ADE2-1848D169D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DD1086-1F73-4C84-9D43-909EF8FCBDDF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EB8C52F-4E38-448D-A814-BBED50812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B0A4820-9CDF-4EA0-8EF2-827C8E7CC7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3C57853-8ABA-473F-8B9C-BE80C8C58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AE84C0-B15C-4B4C-8557-5BC411E4EAED}" type="slidenum">
              <a:rPr lang="el-GR" altLang="el-G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EB8C52F-4E38-448D-A814-BBED50812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B0A4820-9CDF-4EA0-8EF2-827C8E7CC7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3C57853-8ABA-473F-8B9C-BE80C8C58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AE84C0-B15C-4B4C-8557-5BC411E4EAED}" type="slidenum">
              <a:rPr lang="el-GR" altLang="el-G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5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7EB8C52F-4E38-448D-A814-BBED50812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B0A4820-9CDF-4EA0-8EF2-827C8E7CC7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3C57853-8ABA-473F-8B9C-BE80C8C58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AE84C0-B15C-4B4C-8557-5BC411E4EAED}" type="slidenum">
              <a:rPr lang="el-GR" altLang="el-G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5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A06261-BC95-4851-8949-6B5D26EDD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BAFD56-3D0C-4ECB-BCD9-45FCB38CE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B5C60E-4E6B-40E6-86AC-6CBAE8D80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98A62-89D7-4C7B-9CDA-AD6F23CEB7A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4384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DE8264-242C-4A5E-9127-4F43807AD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FC99D-1C73-4C65-8C46-0A217FE78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6D12E-1D98-480B-AB2B-1B56D0B62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FA634-E1D9-4EE5-BFFF-A7512AF8127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8403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01A275-24A1-458E-86C3-F49B5C212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E73AE0-A5AB-4F0F-ADC8-B6CA423CB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C6072B-C858-4782-881D-4731AD8F0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FC8A4-38B4-4066-A9F0-35F97C31BF8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4129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758A8F-2BED-4728-8E79-D7385417E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4E8716-3409-4A61-823E-81721AE958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6834E1-EBFB-42D6-BEEC-6567060F9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F29B0-2BD7-4A38-BD5A-0D2E3EBFA40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5586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815490-0830-4055-B5D1-0EBBBE522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E8E397-7137-4AC4-934C-2778E007F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882825-43EC-4DAB-AE8A-60AB90B7A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E8604-53F2-4D55-BFF1-22B26649144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8329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82C2F-0FE5-4C81-96B5-1A3B97086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8A2CC-3CA5-4989-8939-29247F577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79DB9C-204A-44F4-934B-09759245F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D7DEB-FB51-4F31-9A7C-26F6746FF6E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656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F81349-9863-480B-A8A0-1761E6890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EAD2B9-8AE9-4872-913C-929D80A7B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506F05-E7BA-426E-BCD9-9AE97948B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5C2EB-4606-4644-A5C0-BB53DAF0CC4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325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92FDC6-994E-44D5-966C-013D93C9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D269E9-45C2-442A-BEF1-BD6E89961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2DFF22-AFE4-4363-B999-F9EB0F175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FAD5D-350F-4B0F-A07A-88A1FF080A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7828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2C37EE-ED01-4BF9-9107-123F4A345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2833F7-588D-4763-BA95-E920478834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24C0B0-87AF-4075-AE63-2BCFB43A95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B240F-178F-4F9C-8719-5438DF82C13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0751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FFE06-C88A-4DFB-B789-3DF6CB38D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14245-B327-492B-9C9A-DB349E78F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9E4413-4A6A-4C52-9C72-4D2BAC6BD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DFB52-D8DD-46B8-ADFF-25345A07326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5673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93582B-83F6-48F5-A6A3-669A6194B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3CB596-37CF-4A52-850C-0ACAFC923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DB52FD-3008-464E-B198-9EBA46964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B0F76-4455-4ABF-8A8A-1C707BD3C27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9568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19398E-2D93-44BB-AB3D-3EA55DFAB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l-G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033B28-AB20-4826-9496-D17D904EB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l-GR"/>
              <a:t>Haga clic para modificar el estilo de texto del patrón</a:t>
            </a:r>
          </a:p>
          <a:p>
            <a:pPr lvl="1"/>
            <a:r>
              <a:rPr lang="es-ES" altLang="el-GR"/>
              <a:t>Segundo nivel</a:t>
            </a:r>
          </a:p>
          <a:p>
            <a:pPr lvl="2"/>
            <a:r>
              <a:rPr lang="es-ES" altLang="el-GR"/>
              <a:t>Tercer nivel</a:t>
            </a:r>
          </a:p>
          <a:p>
            <a:pPr lvl="3"/>
            <a:r>
              <a:rPr lang="es-ES" altLang="el-GR"/>
              <a:t>Cuarto nivel</a:t>
            </a:r>
          </a:p>
          <a:p>
            <a:pPr lvl="4"/>
            <a:r>
              <a:rPr lang="es-ES" altLang="el-G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7EBE93-9A5F-457A-87BD-004593637E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C27705-309C-4904-A530-38196AF26D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D90AA5-BAD2-42A1-9D80-EACCE9FC6C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C24BF6-B2B4-4E4A-97A6-9BEB260433F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safeyoutube.net/w/AupH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png"/><Relationship Id="rId7" Type="http://schemas.openxmlformats.org/officeDocument/2006/relationships/image" Target="../media/image4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s://safeyoutube.net/w/AEnH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7.jpeg"/><Relationship Id="rId7" Type="http://schemas.openxmlformats.org/officeDocument/2006/relationships/image" Target="../media/image2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feyoutube.net/w/CCnH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8B2743-918C-4A5F-86C0-F52CAC7C2DC0}"/>
              </a:ext>
            </a:extLst>
          </p:cNvPr>
          <p:cNvSpPr/>
          <p:nvPr/>
        </p:nvSpPr>
        <p:spPr>
          <a:xfrm>
            <a:off x="1218072" y="0"/>
            <a:ext cx="73725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altLang="el-G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Ξυπνούν τα έντομα!!!</a:t>
            </a:r>
          </a:p>
          <a:p>
            <a:pPr algn="ctr"/>
            <a:r>
              <a:rPr lang="el-GR" altLang="el-G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Η</a:t>
            </a:r>
            <a:r>
              <a:rPr lang="el-GR" altLang="el-G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altLang="el-G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πεταλούδα!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798FF0-4D60-4A2E-85B7-37E66508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94423"/>
            <a:ext cx="5760640" cy="431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78">
            <a:extLst>
              <a:ext uri="{FF2B5EF4-FFF2-40B4-BE49-F238E27FC236}">
                <a16:creationId xmlns:a16="http://schemas.microsoft.com/office/drawing/2014/main" id="{945177FA-68FC-4096-A9F1-FA805EB4676D}"/>
              </a:ext>
            </a:extLst>
          </p:cNvPr>
          <p:cNvSpPr/>
          <p:nvPr/>
        </p:nvSpPr>
        <p:spPr>
          <a:xfrm>
            <a:off x="179512" y="1210819"/>
            <a:ext cx="1676399" cy="126563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8">
            <a:extLst>
              <a:ext uri="{FF2B5EF4-FFF2-40B4-BE49-F238E27FC236}">
                <a16:creationId xmlns:a16="http://schemas.microsoft.com/office/drawing/2014/main" id="{1C4F99FF-37C7-4FBE-81BC-296C5A7BC83A}"/>
              </a:ext>
            </a:extLst>
          </p:cNvPr>
          <p:cNvSpPr/>
          <p:nvPr/>
        </p:nvSpPr>
        <p:spPr>
          <a:xfrm rot="1149887">
            <a:off x="7469595" y="4982229"/>
            <a:ext cx="1676399" cy="126563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D82DD-8363-479F-898A-F4E0A2E5BF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05619"/>
            <a:ext cx="1691680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5733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0000"/>
    </mc:Choice>
    <mc:Fallback xmlns="">
      <p:transition spd="slow" advClick="0" advTm="4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3B4331E-3382-4BB4-A7D1-CB74B0CE4B9C}"/>
              </a:ext>
            </a:extLst>
          </p:cNvPr>
          <p:cNvSpPr/>
          <p:nvPr/>
        </p:nvSpPr>
        <p:spPr>
          <a:xfrm>
            <a:off x="611560" y="404664"/>
            <a:ext cx="7704856" cy="612068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8989C-A8BF-45E2-9EE8-5DCF9393B5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929" y="6522008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742A294A-9082-42D1-8106-D8BE7E55E098}"/>
              </a:ext>
            </a:extLst>
          </p:cNvPr>
          <p:cNvSpPr/>
          <p:nvPr/>
        </p:nvSpPr>
        <p:spPr>
          <a:xfrm>
            <a:off x="251520" y="4437112"/>
            <a:ext cx="1512168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sz="2000" dirty="0"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7E8B228F-5378-4066-9F3D-0407151C7FB5}"/>
              </a:ext>
            </a:extLst>
          </p:cNvPr>
          <p:cNvSpPr txBox="1"/>
          <p:nvPr/>
        </p:nvSpPr>
        <p:spPr>
          <a:xfrm>
            <a:off x="251520" y="4529099"/>
            <a:ext cx="1512168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Ονομάστε τα μέρη της πεταλούδας</a:t>
            </a:r>
            <a:endParaRPr sz="16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219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234109EE-1E88-4945-B3F9-6747E47A3166}"/>
              </a:ext>
            </a:extLst>
          </p:cNvPr>
          <p:cNvSpPr/>
          <p:nvPr/>
        </p:nvSpPr>
        <p:spPr>
          <a:xfrm>
            <a:off x="154671" y="1803614"/>
            <a:ext cx="38085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C4CB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πεταλούδα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C4CB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9DAFB1B8-8078-482D-838E-6B3C6BC52DDE}"/>
              </a:ext>
            </a:extLst>
          </p:cNvPr>
          <p:cNvSpPr/>
          <p:nvPr/>
        </p:nvSpPr>
        <p:spPr>
          <a:xfrm>
            <a:off x="3596146" y="3581273"/>
            <a:ext cx="34804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731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πεταλούδα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7310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D8CC889-AE00-481B-B7C7-E5093C5FBE32}"/>
              </a:ext>
            </a:extLst>
          </p:cNvPr>
          <p:cNvSpPr/>
          <p:nvPr/>
        </p:nvSpPr>
        <p:spPr>
          <a:xfrm>
            <a:off x="350541" y="4336466"/>
            <a:ext cx="29354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14FE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πεταλούδα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14FE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2CF81094-B705-4A2E-8035-A3035810CA9C}"/>
              </a:ext>
            </a:extLst>
          </p:cNvPr>
          <p:cNvSpPr/>
          <p:nvPr/>
        </p:nvSpPr>
        <p:spPr>
          <a:xfrm>
            <a:off x="5515154" y="1792393"/>
            <a:ext cx="34408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ka-AcidGR-Muli" pitchFamily="2" charset="-95"/>
                <a:cs typeface="Arial" charset="0"/>
              </a:rPr>
              <a:t>πεταλούδα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ka-AcidGR-Muli" pitchFamily="2" charset="-95"/>
              <a:cs typeface="Arial" charset="0"/>
            </a:endParaRPr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E18F3635-28AD-4F8C-B5EE-B56381B83B4C}"/>
              </a:ext>
            </a:extLst>
          </p:cNvPr>
          <p:cNvSpPr/>
          <p:nvPr/>
        </p:nvSpPr>
        <p:spPr>
          <a:xfrm>
            <a:off x="4107225" y="5151519"/>
            <a:ext cx="39597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DC92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tum" pitchFamily="34" charset="-127"/>
                <a:ea typeface="Dotum" pitchFamily="34" charset="-127"/>
                <a:cs typeface="Arial" charset="0"/>
              </a:rPr>
              <a:t>πεταλούδα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DC92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otum" pitchFamily="34" charset="-127"/>
              <a:ea typeface="Dotum" pitchFamily="34" charset="-127"/>
              <a:cs typeface="Arial" charset="0"/>
            </a:endParaRP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3DD9D318-1CCC-45F1-938C-C90C9B7E343F}"/>
              </a:ext>
            </a:extLst>
          </p:cNvPr>
          <p:cNvSpPr/>
          <p:nvPr/>
        </p:nvSpPr>
        <p:spPr>
          <a:xfrm>
            <a:off x="3595280" y="2488558"/>
            <a:ext cx="22878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14FE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Heavy" pitchFamily="34" charset="0"/>
                <a:cs typeface="Arial" charset="0"/>
              </a:rPr>
              <a:t>πάρκο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14FE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Heavy" pitchFamily="34" charset="0"/>
              <a:cs typeface="Arial" charset="0"/>
            </a:endParaRP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4CED4316-E939-4D8A-8D41-333C78F5B617}"/>
              </a:ext>
            </a:extLst>
          </p:cNvPr>
          <p:cNvSpPr/>
          <p:nvPr/>
        </p:nvSpPr>
        <p:spPr>
          <a:xfrm>
            <a:off x="-17506" y="2970227"/>
            <a:ext cx="37150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BC37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cs typeface="Aharoni" pitchFamily="2" charset="-79"/>
              </a:rPr>
              <a:t>πουκάμισο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BC37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6FE67092-09E7-4529-9F26-1C9871347CAB}"/>
              </a:ext>
            </a:extLst>
          </p:cNvPr>
          <p:cNvSpPr/>
          <p:nvPr/>
        </p:nvSpPr>
        <p:spPr>
          <a:xfrm>
            <a:off x="6414585" y="2698139"/>
            <a:ext cx="25747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πεπόνι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Notched 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F485631A-22F1-45B8-A621-A56ECD16640F}"/>
              </a:ext>
            </a:extLst>
          </p:cNvPr>
          <p:cNvSpPr/>
          <p:nvPr/>
        </p:nvSpPr>
        <p:spPr>
          <a:xfrm>
            <a:off x="7046913" y="6161088"/>
            <a:ext cx="1804987" cy="574675"/>
          </a:xfrm>
          <a:prstGeom prst="notchedRightArrow">
            <a:avLst/>
          </a:prstGeom>
          <a:solidFill>
            <a:srgbClr val="7BC3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0CBDF25-F63F-46FA-9C6A-250A671C8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175" y="5805488"/>
            <a:ext cx="5708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2800" kern="0" dirty="0">
                <a:latin typeface="Dotum" pitchFamily="34" charset="-127"/>
                <a:ea typeface="Dotum" pitchFamily="34" charset="-127"/>
              </a:rPr>
              <a:t>επόμενη σελίδα</a:t>
            </a:r>
            <a:endParaRPr lang="en-US" altLang="el-GR" sz="2800" kern="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7" name="object 29">
            <a:extLst>
              <a:ext uri="{FF2B5EF4-FFF2-40B4-BE49-F238E27FC236}">
                <a16:creationId xmlns:a16="http://schemas.microsoft.com/office/drawing/2014/main" id="{4CBDF293-A0B9-40B0-A13A-81DF7A9E3D05}"/>
              </a:ext>
            </a:extLst>
          </p:cNvPr>
          <p:cNvSpPr/>
          <p:nvPr/>
        </p:nvSpPr>
        <p:spPr>
          <a:xfrm>
            <a:off x="671338" y="499908"/>
            <a:ext cx="1607921" cy="1116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sz="2000"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id="{FEC6102C-7DCC-46B1-8EAC-CF87EA563997}"/>
              </a:ext>
            </a:extLst>
          </p:cNvPr>
          <p:cNvSpPr txBox="1"/>
          <p:nvPr/>
        </p:nvSpPr>
        <p:spPr>
          <a:xfrm>
            <a:off x="743778" y="530326"/>
            <a:ext cx="146304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Ελάτε να παίξουμε!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Πατήστε στις λέξεις!</a:t>
            </a:r>
            <a:endParaRPr sz="16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83F0C7-126E-46E9-8401-92095CCED30C}"/>
              </a:ext>
            </a:extLst>
          </p:cNvPr>
          <p:cNvSpPr/>
          <p:nvPr/>
        </p:nvSpPr>
        <p:spPr>
          <a:xfrm>
            <a:off x="3072306" y="154421"/>
            <a:ext cx="5024131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altLang="el-GR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84B28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Βρείτε τη λέξη </a:t>
            </a:r>
          </a:p>
          <a:p>
            <a:pPr algn="ctr"/>
            <a:r>
              <a:rPr lang="el-GR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84B28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πεταλούδα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84B28"/>
              </a:solidFill>
              <a:effectLst/>
            </a:endParaRPr>
          </a:p>
        </p:txBody>
      </p:sp>
      <p:sp>
        <p:nvSpPr>
          <p:cNvPr id="19" name="Rectangle 18">
            <a:hlinkClick r:id="rId2" action="ppaction://hlinksldjump"/>
            <a:extLst>
              <a:ext uri="{FF2B5EF4-FFF2-40B4-BE49-F238E27FC236}">
                <a16:creationId xmlns:a16="http://schemas.microsoft.com/office/drawing/2014/main" id="{3EC37EAC-A224-48DE-958C-1CC280E9D3AC}"/>
              </a:ext>
            </a:extLst>
          </p:cNvPr>
          <p:cNvSpPr/>
          <p:nvPr/>
        </p:nvSpPr>
        <p:spPr>
          <a:xfrm>
            <a:off x="4924778" y="4315784"/>
            <a:ext cx="3808543" cy="923330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πεταλούδα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03E6C373-08C5-4C92-878A-D30C9F28CB56}"/>
              </a:ext>
            </a:extLst>
          </p:cNvPr>
          <p:cNvSpPr/>
          <p:nvPr/>
        </p:nvSpPr>
        <p:spPr>
          <a:xfrm>
            <a:off x="796040" y="5434762"/>
            <a:ext cx="28530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πίθηκος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C34731-86E7-4A96-B2A3-82D578C9DE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2344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A92E3C-9765-448B-A81D-E3F4BAE22D7E}"/>
              </a:ext>
            </a:extLst>
          </p:cNvPr>
          <p:cNvSpPr/>
          <p:nvPr/>
        </p:nvSpPr>
        <p:spPr>
          <a:xfrm>
            <a:off x="2892370" y="332656"/>
            <a:ext cx="3587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altLang="el-G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84B2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Μπράβο!!!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84B28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τα νηπιάκια ξε- μπλοκάρουν: Βραβεία!!!">
            <a:hlinkClick r:id="rId2" action="ppaction://hlinksldjump"/>
            <a:extLst>
              <a:ext uri="{FF2B5EF4-FFF2-40B4-BE49-F238E27FC236}">
                <a16:creationId xmlns:a16="http://schemas.microsoft.com/office/drawing/2014/main" id="{05459195-939A-44DA-A091-8194E443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788" y="1484784"/>
            <a:ext cx="3816424" cy="362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itle 1">
            <a:extLst>
              <a:ext uri="{FF2B5EF4-FFF2-40B4-BE49-F238E27FC236}">
                <a16:creationId xmlns:a16="http://schemas.microsoft.com/office/drawing/2014/main" id="{0BE7943B-670D-4527-8092-937FE50C1489}"/>
              </a:ext>
            </a:extLst>
          </p:cNvPr>
          <p:cNvSpPr txBox="1">
            <a:spLocks/>
          </p:cNvSpPr>
          <p:nvPr/>
        </p:nvSpPr>
        <p:spPr bwMode="auto">
          <a:xfrm>
            <a:off x="959556" y="480171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b="1" u="sng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hlinkClick r:id="rId2" action="ppaction://hlinksldjump"/>
              </a:rPr>
              <a:t>επιστροφή</a:t>
            </a:r>
            <a:endParaRPr lang="en-GB" altLang="el-GR" b="1" u="sng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B7A6C-E3C2-4CAB-AA12-459ADDE977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2344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https://s-media-cache-ak0.pinimg.com/236x/51/8d/13/518d13efdd100f44091c97f3fb627fb4.jpg">
            <a:hlinkClick r:id="rId2" action="ppaction://hlinksldjump"/>
            <a:extLst>
              <a:ext uri="{FF2B5EF4-FFF2-40B4-BE49-F238E27FC236}">
                <a16:creationId xmlns:a16="http://schemas.microsoft.com/office/drawing/2014/main" id="{FB07E651-DE49-49A5-954B-5958420E3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8877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FE1352-E5CD-43A8-9554-2F45F160FC70}"/>
              </a:ext>
            </a:extLst>
          </p:cNvPr>
          <p:cNvSpPr/>
          <p:nvPr/>
        </p:nvSpPr>
        <p:spPr>
          <a:xfrm>
            <a:off x="1356852" y="140173"/>
            <a:ext cx="6902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altLang="el-G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84B28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Ξαναπροσπάθησε!!!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84B28"/>
              </a:solidFill>
              <a:effectLst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19E0DF-114A-47A3-A88E-4C0501BB79C2}"/>
              </a:ext>
            </a:extLst>
          </p:cNvPr>
          <p:cNvSpPr txBox="1">
            <a:spLocks/>
          </p:cNvSpPr>
          <p:nvPr/>
        </p:nvSpPr>
        <p:spPr bwMode="auto">
          <a:xfrm>
            <a:off x="2544788" y="44462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b="1" u="sng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hlinkClick r:id="rId2" action="ppaction://hlinksldjump"/>
              </a:rPr>
              <a:t>επιστροφή</a:t>
            </a:r>
            <a:endParaRPr lang="en-GB" altLang="el-GR" b="1" u="sng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82F49F-AA22-4652-A95D-9746C2D6E2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2344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6CDECB-27F3-4519-AC9A-4E10D003E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77608"/>
              </p:ext>
            </p:extLst>
          </p:nvPr>
        </p:nvGraphicFramePr>
        <p:xfrm>
          <a:off x="3053599" y="3347948"/>
          <a:ext cx="1828800" cy="3215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729199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6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59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511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31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06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36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715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r>
                        <a:rPr lang="el-GR" sz="2400" dirty="0">
                          <a:effectLst/>
                        </a:rPr>
                        <a:t>πεταλούδα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6966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D60A541-8F32-4AE9-83C6-D654B7476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43640"/>
              </p:ext>
            </p:extLst>
          </p:nvPr>
        </p:nvGraphicFramePr>
        <p:xfrm>
          <a:off x="4876699" y="3347948"/>
          <a:ext cx="1828800" cy="322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729199545"/>
                    </a:ext>
                  </a:extLst>
                </a:gridCol>
              </a:tblGrid>
              <a:tr h="30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6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59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511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31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06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36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715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πεταλούδα</a:t>
                      </a: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69663"/>
                  </a:ext>
                </a:extLst>
              </a:tr>
            </a:tbl>
          </a:graphicData>
        </a:graphic>
      </p:graphicFrame>
      <p:sp>
        <p:nvSpPr>
          <p:cNvPr id="10" name="object 24">
            <a:extLst>
              <a:ext uri="{FF2B5EF4-FFF2-40B4-BE49-F238E27FC236}">
                <a16:creationId xmlns:a16="http://schemas.microsoft.com/office/drawing/2014/main" id="{23F55C21-11C0-42F6-8BF8-0AFC34CCCB57}"/>
              </a:ext>
            </a:extLst>
          </p:cNvPr>
          <p:cNvSpPr/>
          <p:nvPr/>
        </p:nvSpPr>
        <p:spPr>
          <a:xfrm>
            <a:off x="467544" y="1636336"/>
            <a:ext cx="1866910" cy="1710866"/>
          </a:xfrm>
          <a:custGeom>
            <a:avLst/>
            <a:gdLst/>
            <a:ahLst/>
            <a:cxnLst/>
            <a:rect l="l" t="t" r="r" b="b"/>
            <a:pathLst>
              <a:path w="1805939" h="1686560">
                <a:moveTo>
                  <a:pt x="1524889" y="0"/>
                </a:moveTo>
                <a:lnTo>
                  <a:pt x="281050" y="0"/>
                </a:lnTo>
                <a:lnTo>
                  <a:pt x="235469" y="3679"/>
                </a:lnTo>
                <a:lnTo>
                  <a:pt x="192227" y="14330"/>
                </a:lnTo>
                <a:lnTo>
                  <a:pt x="151903" y="31375"/>
                </a:lnTo>
                <a:lnTo>
                  <a:pt x="115077" y="54234"/>
                </a:lnTo>
                <a:lnTo>
                  <a:pt x="82327" y="82327"/>
                </a:lnTo>
                <a:lnTo>
                  <a:pt x="54234" y="115077"/>
                </a:lnTo>
                <a:lnTo>
                  <a:pt x="31375" y="151903"/>
                </a:lnTo>
                <a:lnTo>
                  <a:pt x="14330" y="192227"/>
                </a:lnTo>
                <a:lnTo>
                  <a:pt x="3679" y="235469"/>
                </a:lnTo>
                <a:lnTo>
                  <a:pt x="0" y="281050"/>
                </a:lnTo>
                <a:lnTo>
                  <a:pt x="0" y="1405508"/>
                </a:lnTo>
                <a:lnTo>
                  <a:pt x="3679" y="1451090"/>
                </a:lnTo>
                <a:lnTo>
                  <a:pt x="14330" y="1494332"/>
                </a:lnTo>
                <a:lnTo>
                  <a:pt x="31375" y="1534656"/>
                </a:lnTo>
                <a:lnTo>
                  <a:pt x="54234" y="1571482"/>
                </a:lnTo>
                <a:lnTo>
                  <a:pt x="82327" y="1604232"/>
                </a:lnTo>
                <a:lnTo>
                  <a:pt x="115077" y="1632325"/>
                </a:lnTo>
                <a:lnTo>
                  <a:pt x="151903" y="1655184"/>
                </a:lnTo>
                <a:lnTo>
                  <a:pt x="192227" y="1672229"/>
                </a:lnTo>
                <a:lnTo>
                  <a:pt x="235469" y="1682880"/>
                </a:lnTo>
                <a:lnTo>
                  <a:pt x="281050" y="1686559"/>
                </a:lnTo>
                <a:lnTo>
                  <a:pt x="1524889" y="1686559"/>
                </a:lnTo>
                <a:lnTo>
                  <a:pt x="1570470" y="1682880"/>
                </a:lnTo>
                <a:lnTo>
                  <a:pt x="1613712" y="1672229"/>
                </a:lnTo>
                <a:lnTo>
                  <a:pt x="1654036" y="1655184"/>
                </a:lnTo>
                <a:lnTo>
                  <a:pt x="1690862" y="1632325"/>
                </a:lnTo>
                <a:lnTo>
                  <a:pt x="1723612" y="1604232"/>
                </a:lnTo>
                <a:lnTo>
                  <a:pt x="1751705" y="1571482"/>
                </a:lnTo>
                <a:lnTo>
                  <a:pt x="1774564" y="1534656"/>
                </a:lnTo>
                <a:lnTo>
                  <a:pt x="1791609" y="1494332"/>
                </a:lnTo>
                <a:lnTo>
                  <a:pt x="1802260" y="1451090"/>
                </a:lnTo>
                <a:lnTo>
                  <a:pt x="1805940" y="1405508"/>
                </a:lnTo>
                <a:lnTo>
                  <a:pt x="1805940" y="281050"/>
                </a:lnTo>
                <a:lnTo>
                  <a:pt x="1802260" y="235469"/>
                </a:lnTo>
                <a:lnTo>
                  <a:pt x="1791609" y="192227"/>
                </a:lnTo>
                <a:lnTo>
                  <a:pt x="1774564" y="151903"/>
                </a:lnTo>
                <a:lnTo>
                  <a:pt x="1751705" y="115077"/>
                </a:lnTo>
                <a:lnTo>
                  <a:pt x="1723612" y="82327"/>
                </a:lnTo>
                <a:lnTo>
                  <a:pt x="1690862" y="54234"/>
                </a:lnTo>
                <a:lnTo>
                  <a:pt x="1654036" y="31375"/>
                </a:lnTo>
                <a:lnTo>
                  <a:pt x="1613712" y="14330"/>
                </a:lnTo>
                <a:lnTo>
                  <a:pt x="1570470" y="3679"/>
                </a:lnTo>
                <a:lnTo>
                  <a:pt x="1524889" y="0"/>
                </a:lnTo>
                <a:close/>
              </a:path>
            </a:pathLst>
          </a:cu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F069DE66-6795-4467-B912-F53ABCAD404C}"/>
              </a:ext>
            </a:extLst>
          </p:cNvPr>
          <p:cNvSpPr/>
          <p:nvPr/>
        </p:nvSpPr>
        <p:spPr>
          <a:xfrm>
            <a:off x="582960" y="4398680"/>
            <a:ext cx="1828800" cy="1519668"/>
          </a:xfrm>
          <a:custGeom>
            <a:avLst/>
            <a:gdLst/>
            <a:ahLst/>
            <a:cxnLst/>
            <a:rect l="l" t="t" r="r" b="b"/>
            <a:pathLst>
              <a:path w="1805939" h="1686560">
                <a:moveTo>
                  <a:pt x="1524889" y="0"/>
                </a:moveTo>
                <a:lnTo>
                  <a:pt x="281050" y="0"/>
                </a:lnTo>
                <a:lnTo>
                  <a:pt x="235469" y="3679"/>
                </a:lnTo>
                <a:lnTo>
                  <a:pt x="192227" y="14330"/>
                </a:lnTo>
                <a:lnTo>
                  <a:pt x="151903" y="31375"/>
                </a:lnTo>
                <a:lnTo>
                  <a:pt x="115077" y="54234"/>
                </a:lnTo>
                <a:lnTo>
                  <a:pt x="82327" y="82327"/>
                </a:lnTo>
                <a:lnTo>
                  <a:pt x="54234" y="115077"/>
                </a:lnTo>
                <a:lnTo>
                  <a:pt x="31375" y="151903"/>
                </a:lnTo>
                <a:lnTo>
                  <a:pt x="14330" y="192227"/>
                </a:lnTo>
                <a:lnTo>
                  <a:pt x="3679" y="235469"/>
                </a:lnTo>
                <a:lnTo>
                  <a:pt x="0" y="281050"/>
                </a:lnTo>
                <a:lnTo>
                  <a:pt x="0" y="1405508"/>
                </a:lnTo>
                <a:lnTo>
                  <a:pt x="3679" y="1451090"/>
                </a:lnTo>
                <a:lnTo>
                  <a:pt x="14330" y="1494332"/>
                </a:lnTo>
                <a:lnTo>
                  <a:pt x="31375" y="1534656"/>
                </a:lnTo>
                <a:lnTo>
                  <a:pt x="54234" y="1571482"/>
                </a:lnTo>
                <a:lnTo>
                  <a:pt x="82327" y="1604232"/>
                </a:lnTo>
                <a:lnTo>
                  <a:pt x="115077" y="1632325"/>
                </a:lnTo>
                <a:lnTo>
                  <a:pt x="151903" y="1655184"/>
                </a:lnTo>
                <a:lnTo>
                  <a:pt x="192227" y="1672229"/>
                </a:lnTo>
                <a:lnTo>
                  <a:pt x="235469" y="1682880"/>
                </a:lnTo>
                <a:lnTo>
                  <a:pt x="281050" y="1686559"/>
                </a:lnTo>
                <a:lnTo>
                  <a:pt x="1524889" y="1686559"/>
                </a:lnTo>
                <a:lnTo>
                  <a:pt x="1570470" y="1682880"/>
                </a:lnTo>
                <a:lnTo>
                  <a:pt x="1613712" y="1672229"/>
                </a:lnTo>
                <a:lnTo>
                  <a:pt x="1654036" y="1655184"/>
                </a:lnTo>
                <a:lnTo>
                  <a:pt x="1690862" y="1632325"/>
                </a:lnTo>
                <a:lnTo>
                  <a:pt x="1723612" y="1604232"/>
                </a:lnTo>
                <a:lnTo>
                  <a:pt x="1751705" y="1571482"/>
                </a:lnTo>
                <a:lnTo>
                  <a:pt x="1774564" y="1534656"/>
                </a:lnTo>
                <a:lnTo>
                  <a:pt x="1791609" y="1494332"/>
                </a:lnTo>
                <a:lnTo>
                  <a:pt x="1802260" y="1451090"/>
                </a:lnTo>
                <a:lnTo>
                  <a:pt x="1805940" y="1405508"/>
                </a:lnTo>
                <a:lnTo>
                  <a:pt x="1805940" y="281050"/>
                </a:lnTo>
                <a:lnTo>
                  <a:pt x="1802260" y="235469"/>
                </a:lnTo>
                <a:lnTo>
                  <a:pt x="1791609" y="192227"/>
                </a:lnTo>
                <a:lnTo>
                  <a:pt x="1774564" y="151903"/>
                </a:lnTo>
                <a:lnTo>
                  <a:pt x="1751705" y="115077"/>
                </a:lnTo>
                <a:lnTo>
                  <a:pt x="1723612" y="82327"/>
                </a:lnTo>
                <a:lnTo>
                  <a:pt x="1690862" y="54234"/>
                </a:lnTo>
                <a:lnTo>
                  <a:pt x="1654036" y="31375"/>
                </a:lnTo>
                <a:lnTo>
                  <a:pt x="1613712" y="14330"/>
                </a:lnTo>
                <a:lnTo>
                  <a:pt x="1570470" y="3679"/>
                </a:lnTo>
                <a:lnTo>
                  <a:pt x="1524889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id="{45E46565-C80F-43C1-8F4A-87E01BC9DC72}"/>
              </a:ext>
            </a:extLst>
          </p:cNvPr>
          <p:cNvSpPr/>
          <p:nvPr/>
        </p:nvSpPr>
        <p:spPr>
          <a:xfrm>
            <a:off x="338978" y="226142"/>
            <a:ext cx="1940281" cy="12371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sz="2000"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007F9F71-883D-41D1-A9E7-78D6CB0685A3}"/>
              </a:ext>
            </a:extLst>
          </p:cNvPr>
          <p:cNvSpPr txBox="1"/>
          <p:nvPr/>
        </p:nvSpPr>
        <p:spPr>
          <a:xfrm>
            <a:off x="338978" y="311196"/>
            <a:ext cx="1870899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Μπορείτε να μετρήσετε πόσες φορές βλέπετε τη λέξη πεταλούδα στα φτερά</a:t>
            </a:r>
            <a:r>
              <a:rPr lang="en-US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  <a:endParaRPr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6" name="object 29">
            <a:extLst>
              <a:ext uri="{FF2B5EF4-FFF2-40B4-BE49-F238E27FC236}">
                <a16:creationId xmlns:a16="http://schemas.microsoft.com/office/drawing/2014/main" id="{5E8027B4-E72B-4D0F-9C52-D4994244CBD3}"/>
              </a:ext>
            </a:extLst>
          </p:cNvPr>
          <p:cNvSpPr/>
          <p:nvPr/>
        </p:nvSpPr>
        <p:spPr>
          <a:xfrm>
            <a:off x="2528811" y="239190"/>
            <a:ext cx="1883723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sz="2000"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17" name="object 31">
            <a:extLst>
              <a:ext uri="{FF2B5EF4-FFF2-40B4-BE49-F238E27FC236}">
                <a16:creationId xmlns:a16="http://schemas.microsoft.com/office/drawing/2014/main" id="{BD671E47-7E2E-4EC2-BEFD-84A9ADCA03B3}"/>
              </a:ext>
            </a:extLst>
          </p:cNvPr>
          <p:cNvSpPr txBox="1"/>
          <p:nvPr/>
        </p:nvSpPr>
        <p:spPr>
          <a:xfrm>
            <a:off x="2585368" y="311198"/>
            <a:ext cx="1770608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Μπορείτε να μετρήσετε πόσες είναι οι λέξεις που δεν γράφουν πεταλούδα</a:t>
            </a:r>
            <a:r>
              <a:rPr lang="en-US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  <a:endParaRPr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EA9AB-DC77-44A9-A57E-B69E783691F0}"/>
              </a:ext>
            </a:extLst>
          </p:cNvPr>
          <p:cNvSpPr txBox="1"/>
          <p:nvPr/>
        </p:nvSpPr>
        <p:spPr>
          <a:xfrm>
            <a:off x="513375" y="1637828"/>
            <a:ext cx="17426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3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Ετοιμάστε τον πίνακα που βλέπετε και συμπληρώστε τον</a:t>
            </a:r>
            <a:r>
              <a:rPr lang="en-US" sz="13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.</a:t>
            </a:r>
            <a:r>
              <a:rPr lang="el-GR" sz="13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Αν θέλετε εκτυπώστε τον και συμπληρώστε τον. </a:t>
            </a:r>
            <a:endParaRPr lang="en-US" sz="13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endParaRPr lang="el-GR"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el-GR"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77FAA7-855B-4A3D-9B2C-F2B8D8810439}"/>
              </a:ext>
            </a:extLst>
          </p:cNvPr>
          <p:cNvSpPr txBox="1"/>
          <p:nvPr/>
        </p:nvSpPr>
        <p:spPr>
          <a:xfrm>
            <a:off x="702355" y="4431883"/>
            <a:ext cx="15841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Χρωματίστε τόσα κουτιά στον πίνακα όσες φορές βλέπετε τη λέξη πεταλούδα Γράψετε τον αριθμό. </a:t>
            </a:r>
          </a:p>
          <a:p>
            <a:endParaRPr lang="el-GR" sz="1600" dirty="0"/>
          </a:p>
          <a:p>
            <a:endParaRPr lang="en-US" sz="1600" dirty="0"/>
          </a:p>
        </p:txBody>
      </p:sp>
      <p:sp>
        <p:nvSpPr>
          <p:cNvPr id="20" name="object 24">
            <a:extLst>
              <a:ext uri="{FF2B5EF4-FFF2-40B4-BE49-F238E27FC236}">
                <a16:creationId xmlns:a16="http://schemas.microsoft.com/office/drawing/2014/main" id="{79F78EB4-7315-4774-9A5F-A3BDC170F925}"/>
              </a:ext>
            </a:extLst>
          </p:cNvPr>
          <p:cNvSpPr/>
          <p:nvPr/>
        </p:nvSpPr>
        <p:spPr>
          <a:xfrm>
            <a:off x="7190798" y="4635298"/>
            <a:ext cx="1780315" cy="2106070"/>
          </a:xfrm>
          <a:custGeom>
            <a:avLst/>
            <a:gdLst/>
            <a:ahLst/>
            <a:cxnLst/>
            <a:rect l="l" t="t" r="r" b="b"/>
            <a:pathLst>
              <a:path w="1805939" h="1686560">
                <a:moveTo>
                  <a:pt x="1524889" y="0"/>
                </a:moveTo>
                <a:lnTo>
                  <a:pt x="281050" y="0"/>
                </a:lnTo>
                <a:lnTo>
                  <a:pt x="235469" y="3679"/>
                </a:lnTo>
                <a:lnTo>
                  <a:pt x="192227" y="14330"/>
                </a:lnTo>
                <a:lnTo>
                  <a:pt x="151903" y="31375"/>
                </a:lnTo>
                <a:lnTo>
                  <a:pt x="115077" y="54234"/>
                </a:lnTo>
                <a:lnTo>
                  <a:pt x="82327" y="82327"/>
                </a:lnTo>
                <a:lnTo>
                  <a:pt x="54234" y="115077"/>
                </a:lnTo>
                <a:lnTo>
                  <a:pt x="31375" y="151903"/>
                </a:lnTo>
                <a:lnTo>
                  <a:pt x="14330" y="192227"/>
                </a:lnTo>
                <a:lnTo>
                  <a:pt x="3679" y="235469"/>
                </a:lnTo>
                <a:lnTo>
                  <a:pt x="0" y="281050"/>
                </a:lnTo>
                <a:lnTo>
                  <a:pt x="0" y="1405508"/>
                </a:lnTo>
                <a:lnTo>
                  <a:pt x="3679" y="1451090"/>
                </a:lnTo>
                <a:lnTo>
                  <a:pt x="14330" y="1494332"/>
                </a:lnTo>
                <a:lnTo>
                  <a:pt x="31375" y="1534656"/>
                </a:lnTo>
                <a:lnTo>
                  <a:pt x="54234" y="1571482"/>
                </a:lnTo>
                <a:lnTo>
                  <a:pt x="82327" y="1604232"/>
                </a:lnTo>
                <a:lnTo>
                  <a:pt x="115077" y="1632325"/>
                </a:lnTo>
                <a:lnTo>
                  <a:pt x="151903" y="1655184"/>
                </a:lnTo>
                <a:lnTo>
                  <a:pt x="192227" y="1672229"/>
                </a:lnTo>
                <a:lnTo>
                  <a:pt x="235469" y="1682880"/>
                </a:lnTo>
                <a:lnTo>
                  <a:pt x="281050" y="1686559"/>
                </a:lnTo>
                <a:lnTo>
                  <a:pt x="1524889" y="1686559"/>
                </a:lnTo>
                <a:lnTo>
                  <a:pt x="1570470" y="1682880"/>
                </a:lnTo>
                <a:lnTo>
                  <a:pt x="1613712" y="1672229"/>
                </a:lnTo>
                <a:lnTo>
                  <a:pt x="1654036" y="1655184"/>
                </a:lnTo>
                <a:lnTo>
                  <a:pt x="1690862" y="1632325"/>
                </a:lnTo>
                <a:lnTo>
                  <a:pt x="1723612" y="1604232"/>
                </a:lnTo>
                <a:lnTo>
                  <a:pt x="1751705" y="1571482"/>
                </a:lnTo>
                <a:lnTo>
                  <a:pt x="1774564" y="1534656"/>
                </a:lnTo>
                <a:lnTo>
                  <a:pt x="1791609" y="1494332"/>
                </a:lnTo>
                <a:lnTo>
                  <a:pt x="1802260" y="1451090"/>
                </a:lnTo>
                <a:lnTo>
                  <a:pt x="1805940" y="1405508"/>
                </a:lnTo>
                <a:lnTo>
                  <a:pt x="1805940" y="281050"/>
                </a:lnTo>
                <a:lnTo>
                  <a:pt x="1802260" y="235469"/>
                </a:lnTo>
                <a:lnTo>
                  <a:pt x="1791609" y="192227"/>
                </a:lnTo>
                <a:lnTo>
                  <a:pt x="1774564" y="151903"/>
                </a:lnTo>
                <a:lnTo>
                  <a:pt x="1751705" y="115077"/>
                </a:lnTo>
                <a:lnTo>
                  <a:pt x="1723612" y="82327"/>
                </a:lnTo>
                <a:lnTo>
                  <a:pt x="1690862" y="54234"/>
                </a:lnTo>
                <a:lnTo>
                  <a:pt x="1654036" y="31375"/>
                </a:lnTo>
                <a:lnTo>
                  <a:pt x="1613712" y="14330"/>
                </a:lnTo>
                <a:lnTo>
                  <a:pt x="1570470" y="3679"/>
                </a:lnTo>
                <a:lnTo>
                  <a:pt x="1524889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6A3037-C2FE-4E49-919F-5A4097341FC8}"/>
              </a:ext>
            </a:extLst>
          </p:cNvPr>
          <p:cNvSpPr txBox="1"/>
          <p:nvPr/>
        </p:nvSpPr>
        <p:spPr>
          <a:xfrm>
            <a:off x="7284729" y="4733770"/>
            <a:ext cx="15841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Χρωματίστε τόσα κουτιά στον πίνακα όσες είναι οι λέξεις που δεν γράφουν πεταλούδα. </a:t>
            </a:r>
          </a:p>
          <a:p>
            <a:pPr algn="ctr"/>
            <a:r>
              <a:rPr lang="el-GR" sz="12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Γράψετε τον αριθμό. </a:t>
            </a:r>
          </a:p>
          <a:p>
            <a:pPr algn="ctr"/>
            <a:r>
              <a:rPr lang="el-GR" sz="12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Τι παρατηρείτε στον πίνακα</a:t>
            </a:r>
            <a:r>
              <a:rPr lang="en-US" sz="12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  <a:endParaRPr lang="el-GR" sz="12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el-GR" sz="1600" dirty="0"/>
          </a:p>
          <a:p>
            <a:endParaRPr lang="en-US" sz="16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2E1F092-5477-4485-AA18-5BB3A3E81C9C}"/>
              </a:ext>
            </a:extLst>
          </p:cNvPr>
          <p:cNvSpPr/>
          <p:nvPr/>
        </p:nvSpPr>
        <p:spPr>
          <a:xfrm>
            <a:off x="6705499" y="5661248"/>
            <a:ext cx="485299" cy="757020"/>
          </a:xfrm>
          <a:custGeom>
            <a:avLst/>
            <a:gdLst>
              <a:gd name="connsiteX0" fmla="*/ 0 w 553155"/>
              <a:gd name="connsiteY0" fmla="*/ 869244 h 869244"/>
              <a:gd name="connsiteX1" fmla="*/ 395111 w 553155"/>
              <a:gd name="connsiteY1" fmla="*/ 383822 h 869244"/>
              <a:gd name="connsiteX2" fmla="*/ 508000 w 553155"/>
              <a:gd name="connsiteY2" fmla="*/ 158044 h 869244"/>
              <a:gd name="connsiteX3" fmla="*/ 553155 w 553155"/>
              <a:gd name="connsiteY3" fmla="*/ 0 h 8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155" h="869244">
                <a:moveTo>
                  <a:pt x="0" y="869244"/>
                </a:moveTo>
                <a:cubicBezTo>
                  <a:pt x="155222" y="685799"/>
                  <a:pt x="310444" y="502355"/>
                  <a:pt x="395111" y="383822"/>
                </a:cubicBezTo>
                <a:cubicBezTo>
                  <a:pt x="479778" y="265289"/>
                  <a:pt x="481659" y="222014"/>
                  <a:pt x="508000" y="158044"/>
                </a:cubicBezTo>
                <a:cubicBezTo>
                  <a:pt x="534341" y="94074"/>
                  <a:pt x="543748" y="37629"/>
                  <a:pt x="5531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B9AF60-C8D9-428E-BA79-F97930F17B5E}"/>
              </a:ext>
            </a:extLst>
          </p:cNvPr>
          <p:cNvSpPr/>
          <p:nvPr/>
        </p:nvSpPr>
        <p:spPr>
          <a:xfrm flipV="1">
            <a:off x="2423120" y="5296046"/>
            <a:ext cx="630477" cy="1122219"/>
          </a:xfrm>
          <a:custGeom>
            <a:avLst/>
            <a:gdLst>
              <a:gd name="connsiteX0" fmla="*/ 0 w 553155"/>
              <a:gd name="connsiteY0" fmla="*/ 869244 h 869244"/>
              <a:gd name="connsiteX1" fmla="*/ 395111 w 553155"/>
              <a:gd name="connsiteY1" fmla="*/ 383822 h 869244"/>
              <a:gd name="connsiteX2" fmla="*/ 508000 w 553155"/>
              <a:gd name="connsiteY2" fmla="*/ 158044 h 869244"/>
              <a:gd name="connsiteX3" fmla="*/ 553155 w 553155"/>
              <a:gd name="connsiteY3" fmla="*/ 0 h 8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155" h="869244">
                <a:moveTo>
                  <a:pt x="0" y="869244"/>
                </a:moveTo>
                <a:cubicBezTo>
                  <a:pt x="155222" y="685799"/>
                  <a:pt x="310444" y="502355"/>
                  <a:pt x="395111" y="383822"/>
                </a:cubicBezTo>
                <a:cubicBezTo>
                  <a:pt x="479778" y="265289"/>
                  <a:pt x="481659" y="222014"/>
                  <a:pt x="508000" y="158044"/>
                </a:cubicBezTo>
                <a:cubicBezTo>
                  <a:pt x="534341" y="94074"/>
                  <a:pt x="543748" y="37629"/>
                  <a:pt x="55315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78">
            <a:extLst>
              <a:ext uri="{FF2B5EF4-FFF2-40B4-BE49-F238E27FC236}">
                <a16:creationId xmlns:a16="http://schemas.microsoft.com/office/drawing/2014/main" id="{4A156E70-1B97-4CD0-B616-75210C72419A}"/>
              </a:ext>
            </a:extLst>
          </p:cNvPr>
          <p:cNvSpPr/>
          <p:nvPr/>
        </p:nvSpPr>
        <p:spPr>
          <a:xfrm>
            <a:off x="2528811" y="6082479"/>
            <a:ext cx="576064" cy="4320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409754C4-EF60-4CAD-A3FF-4425466099E1}"/>
              </a:ext>
            </a:extLst>
          </p:cNvPr>
          <p:cNvSpPr/>
          <p:nvPr/>
        </p:nvSpPr>
        <p:spPr>
          <a:xfrm>
            <a:off x="4731468" y="172459"/>
            <a:ext cx="4300721" cy="291994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2">
            <a:extLst>
              <a:ext uri="{FF2B5EF4-FFF2-40B4-BE49-F238E27FC236}">
                <a16:creationId xmlns:a16="http://schemas.microsoft.com/office/drawing/2014/main" id="{5822B83B-03CE-4AC8-88AB-1A2660200D93}"/>
              </a:ext>
            </a:extLst>
          </p:cNvPr>
          <p:cNvSpPr txBox="1"/>
          <p:nvPr/>
        </p:nvSpPr>
        <p:spPr>
          <a:xfrm>
            <a:off x="7622283" y="545917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FFCC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</a:t>
            </a:r>
            <a:r>
              <a:rPr lang="el-GR" spc="10" dirty="0">
                <a:solidFill>
                  <a:srgbClr val="FFCC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ταλού</a:t>
            </a:r>
            <a:r>
              <a:rPr spc="10" dirty="0">
                <a:solidFill>
                  <a:srgbClr val="FFCC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</a:t>
            </a:r>
            <a:endParaRPr dirty="0">
              <a:solidFill>
                <a:srgbClr val="FFCC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bject 72">
            <a:extLst>
              <a:ext uri="{FF2B5EF4-FFF2-40B4-BE49-F238E27FC236}">
                <a16:creationId xmlns:a16="http://schemas.microsoft.com/office/drawing/2014/main" id="{8C165352-F7A2-4CEA-9352-0AC90C4815BD}"/>
              </a:ext>
            </a:extLst>
          </p:cNvPr>
          <p:cNvSpPr txBox="1"/>
          <p:nvPr/>
        </p:nvSpPr>
        <p:spPr>
          <a:xfrm>
            <a:off x="5292080" y="2306635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</a:t>
            </a:r>
            <a:r>
              <a:rPr lang="el-GR" spc="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ταλού</a:t>
            </a:r>
            <a:r>
              <a:rPr spc="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</a:t>
            </a:r>
            <a:endParaRPr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bject 72">
            <a:extLst>
              <a:ext uri="{FF2B5EF4-FFF2-40B4-BE49-F238E27FC236}">
                <a16:creationId xmlns:a16="http://schemas.microsoft.com/office/drawing/2014/main" id="{8A7E5555-63F1-48F1-9510-54F3A5695FD6}"/>
              </a:ext>
            </a:extLst>
          </p:cNvPr>
          <p:cNvSpPr txBox="1"/>
          <p:nvPr/>
        </p:nvSpPr>
        <p:spPr>
          <a:xfrm>
            <a:off x="7026505" y="1324062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</a:t>
            </a:r>
            <a:r>
              <a:rPr lang="el-GR" spc="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ταλού</a:t>
            </a:r>
            <a:r>
              <a:rPr spc="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</a:t>
            </a:r>
            <a:endParaRPr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bject 72">
            <a:extLst>
              <a:ext uri="{FF2B5EF4-FFF2-40B4-BE49-F238E27FC236}">
                <a16:creationId xmlns:a16="http://schemas.microsoft.com/office/drawing/2014/main" id="{ED8D7AF2-3894-4BDA-9F40-44BC0C5DD194}"/>
              </a:ext>
            </a:extLst>
          </p:cNvPr>
          <p:cNvSpPr txBox="1"/>
          <p:nvPr/>
        </p:nvSpPr>
        <p:spPr>
          <a:xfrm>
            <a:off x="5004048" y="847028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</a:t>
            </a:r>
            <a:r>
              <a:rPr lang="el-GR" spc="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ταλού</a:t>
            </a:r>
            <a:r>
              <a:rPr spc="1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</a:t>
            </a:r>
            <a:endParaRPr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bject 72">
            <a:extLst>
              <a:ext uri="{FF2B5EF4-FFF2-40B4-BE49-F238E27FC236}">
                <a16:creationId xmlns:a16="http://schemas.microsoft.com/office/drawing/2014/main" id="{A6F8FCF2-A70D-41B8-B252-1BDA54BB255E}"/>
              </a:ext>
            </a:extLst>
          </p:cNvPr>
          <p:cNvSpPr txBox="1"/>
          <p:nvPr/>
        </p:nvSpPr>
        <p:spPr>
          <a:xfrm>
            <a:off x="5454466" y="1374560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</a:t>
            </a:r>
            <a:r>
              <a:rPr lang="el-GR" spc="1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ταλού</a:t>
            </a:r>
            <a:r>
              <a:rPr spc="1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</a:t>
            </a:r>
            <a:endParaRPr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bject 72">
            <a:extLst>
              <a:ext uri="{FF2B5EF4-FFF2-40B4-BE49-F238E27FC236}">
                <a16:creationId xmlns:a16="http://schemas.microsoft.com/office/drawing/2014/main" id="{507C14E2-5435-4214-8C7D-87C970121770}"/>
              </a:ext>
            </a:extLst>
          </p:cNvPr>
          <p:cNvSpPr txBox="1"/>
          <p:nvPr/>
        </p:nvSpPr>
        <p:spPr>
          <a:xfrm>
            <a:off x="7148013" y="2169251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</a:t>
            </a:r>
            <a:r>
              <a:rPr lang="el-GR" spc="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ταλού</a:t>
            </a:r>
            <a:r>
              <a:rPr spc="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</a:t>
            </a:r>
            <a:endParaRPr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bject 72">
            <a:extLst>
              <a:ext uri="{FF2B5EF4-FFF2-40B4-BE49-F238E27FC236}">
                <a16:creationId xmlns:a16="http://schemas.microsoft.com/office/drawing/2014/main" id="{D3E88C6A-1213-483E-AAE9-35687D79C0F2}"/>
              </a:ext>
            </a:extLst>
          </p:cNvPr>
          <p:cNvSpPr txBox="1"/>
          <p:nvPr/>
        </p:nvSpPr>
        <p:spPr>
          <a:xfrm>
            <a:off x="7127156" y="1738185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παπούτσι</a:t>
            </a:r>
            <a:endParaRPr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bject 72">
            <a:extLst>
              <a:ext uri="{FF2B5EF4-FFF2-40B4-BE49-F238E27FC236}">
                <a16:creationId xmlns:a16="http://schemas.microsoft.com/office/drawing/2014/main" id="{0B74C88B-4533-453D-A3D8-DE03B0A17221}"/>
              </a:ext>
            </a:extLst>
          </p:cNvPr>
          <p:cNvSpPr txBox="1"/>
          <p:nvPr/>
        </p:nvSpPr>
        <p:spPr>
          <a:xfrm>
            <a:off x="7179635" y="926518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2DC9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el-GR" spc="10" dirty="0">
                <a:solidFill>
                  <a:srgbClr val="2DC9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όδι</a:t>
            </a:r>
            <a:endParaRPr dirty="0">
              <a:solidFill>
                <a:srgbClr val="2DC92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AE909E-059F-4B30-A7AB-5D81C77EA1ED}"/>
              </a:ext>
            </a:extLst>
          </p:cNvPr>
          <p:cNvCxnSpPr/>
          <p:nvPr/>
        </p:nvCxnSpPr>
        <p:spPr>
          <a:xfrm>
            <a:off x="5454466" y="6165304"/>
            <a:ext cx="458141" cy="3981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02D244-7B1F-4933-BD62-DA922AF92C1B}"/>
              </a:ext>
            </a:extLst>
          </p:cNvPr>
          <p:cNvCxnSpPr>
            <a:cxnSpLocks/>
          </p:cNvCxnSpPr>
          <p:nvPr/>
        </p:nvCxnSpPr>
        <p:spPr>
          <a:xfrm flipH="1">
            <a:off x="5512878" y="6167046"/>
            <a:ext cx="278221" cy="417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ject 78">
            <a:extLst>
              <a:ext uri="{FF2B5EF4-FFF2-40B4-BE49-F238E27FC236}">
                <a16:creationId xmlns:a16="http://schemas.microsoft.com/office/drawing/2014/main" id="{F32406E1-FC76-4748-A662-D1C9F3B86293}"/>
              </a:ext>
            </a:extLst>
          </p:cNvPr>
          <p:cNvSpPr/>
          <p:nvPr/>
        </p:nvSpPr>
        <p:spPr>
          <a:xfrm>
            <a:off x="6643826" y="6202244"/>
            <a:ext cx="576064" cy="4320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1691CA-6D7B-40BC-8758-DE161C9868C6}"/>
              </a:ext>
            </a:extLst>
          </p:cNvPr>
          <p:cNvCxnSpPr/>
          <p:nvPr/>
        </p:nvCxnSpPr>
        <p:spPr>
          <a:xfrm>
            <a:off x="6689872" y="6223897"/>
            <a:ext cx="458141" cy="3981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5E1760-96C9-49B8-8E03-4ABAF537A4BD}"/>
              </a:ext>
            </a:extLst>
          </p:cNvPr>
          <p:cNvCxnSpPr>
            <a:cxnSpLocks/>
          </p:cNvCxnSpPr>
          <p:nvPr/>
        </p:nvCxnSpPr>
        <p:spPr>
          <a:xfrm flipH="1">
            <a:off x="6748284" y="6225639"/>
            <a:ext cx="278221" cy="4173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ject 72">
            <a:extLst>
              <a:ext uri="{FF2B5EF4-FFF2-40B4-BE49-F238E27FC236}">
                <a16:creationId xmlns:a16="http://schemas.microsoft.com/office/drawing/2014/main" id="{1C6C761A-1217-448E-AD5F-7B37EF354FFC}"/>
              </a:ext>
            </a:extLst>
          </p:cNvPr>
          <p:cNvSpPr txBox="1"/>
          <p:nvPr/>
        </p:nvSpPr>
        <p:spPr>
          <a:xfrm>
            <a:off x="4735723" y="437471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solidFill>
                  <a:srgbClr val="7BC3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el-GR" spc="10" dirty="0">
                <a:solidFill>
                  <a:srgbClr val="7BC3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ώμα</a:t>
            </a:r>
            <a:endParaRPr dirty="0">
              <a:solidFill>
                <a:srgbClr val="7BC37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bject 72">
            <a:extLst>
              <a:ext uri="{FF2B5EF4-FFF2-40B4-BE49-F238E27FC236}">
                <a16:creationId xmlns:a16="http://schemas.microsoft.com/office/drawing/2014/main" id="{65E716FE-B4D5-45C1-92A4-E8D81EE1AD23}"/>
              </a:ext>
            </a:extLst>
          </p:cNvPr>
          <p:cNvSpPr txBox="1"/>
          <p:nvPr/>
        </p:nvSpPr>
        <p:spPr>
          <a:xfrm>
            <a:off x="5402772" y="1880407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πανί</a:t>
            </a:r>
            <a:endParaRPr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8B77F7B5-6626-4FC1-8D27-082DC6F862D7}"/>
              </a:ext>
            </a:extLst>
          </p:cNvPr>
          <p:cNvSpPr txBox="1"/>
          <p:nvPr/>
        </p:nvSpPr>
        <p:spPr>
          <a:xfrm>
            <a:off x="244758" y="3576509"/>
            <a:ext cx="23406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rgbClr val="614FE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1600" b="1" dirty="0">
                <a:solidFill>
                  <a:srgbClr val="614FE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Περιμένουμε εργασία σας!</a:t>
            </a:r>
            <a:endParaRPr sz="1600" b="1" dirty="0">
              <a:solidFill>
                <a:srgbClr val="614FE9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5" name="object 7">
            <a:extLst>
              <a:ext uri="{FF2B5EF4-FFF2-40B4-BE49-F238E27FC236}">
                <a16:creationId xmlns:a16="http://schemas.microsoft.com/office/drawing/2014/main" id="{F38DE9EB-EE78-4FC8-91A7-76FB499CCB0F}"/>
              </a:ext>
            </a:extLst>
          </p:cNvPr>
          <p:cNvSpPr txBox="1"/>
          <p:nvPr/>
        </p:nvSpPr>
        <p:spPr>
          <a:xfrm>
            <a:off x="6604582" y="3404580"/>
            <a:ext cx="2448230" cy="10239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16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Σε τι μοιάζουν </a:t>
            </a:r>
            <a:endParaRPr lang="en-US" sz="1600" b="1" dirty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l-GR" sz="16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όλες</a:t>
            </a:r>
            <a:endParaRPr lang="en-US" sz="1600" b="1" dirty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l-GR" sz="16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οι λέξεις στα φτερά της πεταλούδας</a:t>
            </a:r>
            <a:r>
              <a:rPr lang="en-US" sz="16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  <a:endParaRPr sz="1600" b="1" dirty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5" name="object 72">
            <a:extLst>
              <a:ext uri="{FF2B5EF4-FFF2-40B4-BE49-F238E27FC236}">
                <a16:creationId xmlns:a16="http://schemas.microsoft.com/office/drawing/2014/main" id="{3CE25FC2-9B26-4411-9230-DE6E86F51E56}"/>
              </a:ext>
            </a:extLst>
          </p:cNvPr>
          <p:cNvSpPr txBox="1"/>
          <p:nvPr/>
        </p:nvSpPr>
        <p:spPr>
          <a:xfrm>
            <a:off x="2418181" y="2090488"/>
            <a:ext cx="22209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</a:t>
            </a:r>
            <a:r>
              <a:rPr lang="el-GR" sz="3600" spc="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ταλού</a:t>
            </a:r>
            <a:r>
              <a:rPr sz="3600" spc="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</a:t>
            </a:r>
            <a:endParaRPr sz="3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1CDB11E-17A5-454F-91F9-E9CEF8C0B6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2344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818829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4">
            <a:extLst>
              <a:ext uri="{FF2B5EF4-FFF2-40B4-BE49-F238E27FC236}">
                <a16:creationId xmlns:a16="http://schemas.microsoft.com/office/drawing/2014/main" id="{F069DE66-6795-4467-B912-F53ABCAD404C}"/>
              </a:ext>
            </a:extLst>
          </p:cNvPr>
          <p:cNvSpPr/>
          <p:nvPr/>
        </p:nvSpPr>
        <p:spPr>
          <a:xfrm>
            <a:off x="4048109" y="1124744"/>
            <a:ext cx="2468107" cy="2800767"/>
          </a:xfrm>
          <a:custGeom>
            <a:avLst/>
            <a:gdLst/>
            <a:ahLst/>
            <a:cxnLst/>
            <a:rect l="l" t="t" r="r" b="b"/>
            <a:pathLst>
              <a:path w="1805939" h="1686560">
                <a:moveTo>
                  <a:pt x="1524889" y="0"/>
                </a:moveTo>
                <a:lnTo>
                  <a:pt x="281050" y="0"/>
                </a:lnTo>
                <a:lnTo>
                  <a:pt x="235469" y="3679"/>
                </a:lnTo>
                <a:lnTo>
                  <a:pt x="192227" y="14330"/>
                </a:lnTo>
                <a:lnTo>
                  <a:pt x="151903" y="31375"/>
                </a:lnTo>
                <a:lnTo>
                  <a:pt x="115077" y="54234"/>
                </a:lnTo>
                <a:lnTo>
                  <a:pt x="82327" y="82327"/>
                </a:lnTo>
                <a:lnTo>
                  <a:pt x="54234" y="115077"/>
                </a:lnTo>
                <a:lnTo>
                  <a:pt x="31375" y="151903"/>
                </a:lnTo>
                <a:lnTo>
                  <a:pt x="14330" y="192227"/>
                </a:lnTo>
                <a:lnTo>
                  <a:pt x="3679" y="235469"/>
                </a:lnTo>
                <a:lnTo>
                  <a:pt x="0" y="281050"/>
                </a:lnTo>
                <a:lnTo>
                  <a:pt x="0" y="1405508"/>
                </a:lnTo>
                <a:lnTo>
                  <a:pt x="3679" y="1451090"/>
                </a:lnTo>
                <a:lnTo>
                  <a:pt x="14330" y="1494332"/>
                </a:lnTo>
                <a:lnTo>
                  <a:pt x="31375" y="1534656"/>
                </a:lnTo>
                <a:lnTo>
                  <a:pt x="54234" y="1571482"/>
                </a:lnTo>
                <a:lnTo>
                  <a:pt x="82327" y="1604232"/>
                </a:lnTo>
                <a:lnTo>
                  <a:pt x="115077" y="1632325"/>
                </a:lnTo>
                <a:lnTo>
                  <a:pt x="151903" y="1655184"/>
                </a:lnTo>
                <a:lnTo>
                  <a:pt x="192227" y="1672229"/>
                </a:lnTo>
                <a:lnTo>
                  <a:pt x="235469" y="1682880"/>
                </a:lnTo>
                <a:lnTo>
                  <a:pt x="281050" y="1686559"/>
                </a:lnTo>
                <a:lnTo>
                  <a:pt x="1524889" y="1686559"/>
                </a:lnTo>
                <a:lnTo>
                  <a:pt x="1570470" y="1682880"/>
                </a:lnTo>
                <a:lnTo>
                  <a:pt x="1613712" y="1672229"/>
                </a:lnTo>
                <a:lnTo>
                  <a:pt x="1654036" y="1655184"/>
                </a:lnTo>
                <a:lnTo>
                  <a:pt x="1690862" y="1632325"/>
                </a:lnTo>
                <a:lnTo>
                  <a:pt x="1723612" y="1604232"/>
                </a:lnTo>
                <a:lnTo>
                  <a:pt x="1751705" y="1571482"/>
                </a:lnTo>
                <a:lnTo>
                  <a:pt x="1774564" y="1534656"/>
                </a:lnTo>
                <a:lnTo>
                  <a:pt x="1791609" y="1494332"/>
                </a:lnTo>
                <a:lnTo>
                  <a:pt x="1802260" y="1451090"/>
                </a:lnTo>
                <a:lnTo>
                  <a:pt x="1805940" y="1405508"/>
                </a:lnTo>
                <a:lnTo>
                  <a:pt x="1805940" y="281050"/>
                </a:lnTo>
                <a:lnTo>
                  <a:pt x="1802260" y="235469"/>
                </a:lnTo>
                <a:lnTo>
                  <a:pt x="1791609" y="192227"/>
                </a:lnTo>
                <a:lnTo>
                  <a:pt x="1774564" y="151903"/>
                </a:lnTo>
                <a:lnTo>
                  <a:pt x="1751705" y="115077"/>
                </a:lnTo>
                <a:lnTo>
                  <a:pt x="1723612" y="82327"/>
                </a:lnTo>
                <a:lnTo>
                  <a:pt x="1690862" y="54234"/>
                </a:lnTo>
                <a:lnTo>
                  <a:pt x="1654036" y="31375"/>
                </a:lnTo>
                <a:lnTo>
                  <a:pt x="1613712" y="14330"/>
                </a:lnTo>
                <a:lnTo>
                  <a:pt x="1570470" y="3679"/>
                </a:lnTo>
                <a:lnTo>
                  <a:pt x="1524889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id="{45E46565-C80F-43C1-8F4A-87E01BC9DC72}"/>
              </a:ext>
            </a:extLst>
          </p:cNvPr>
          <p:cNvSpPr/>
          <p:nvPr/>
        </p:nvSpPr>
        <p:spPr>
          <a:xfrm>
            <a:off x="878735" y="269950"/>
            <a:ext cx="1905589" cy="11632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sz="2000"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007F9F71-883D-41D1-A9E7-78D6CB0685A3}"/>
              </a:ext>
            </a:extLst>
          </p:cNvPr>
          <p:cNvSpPr txBox="1"/>
          <p:nvPr/>
        </p:nvSpPr>
        <p:spPr>
          <a:xfrm>
            <a:off x="896079" y="424576"/>
            <a:ext cx="187089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Πατήστε το  σύνδεσμο για να παρακολουθήσετε το βίντεο</a:t>
            </a:r>
            <a:r>
              <a:rPr lang="en-US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  <a:endParaRPr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6" name="object 29">
            <a:extLst>
              <a:ext uri="{FF2B5EF4-FFF2-40B4-BE49-F238E27FC236}">
                <a16:creationId xmlns:a16="http://schemas.microsoft.com/office/drawing/2014/main" id="{5E8027B4-E72B-4D0F-9C52-D4994244CBD3}"/>
              </a:ext>
            </a:extLst>
          </p:cNvPr>
          <p:cNvSpPr/>
          <p:nvPr/>
        </p:nvSpPr>
        <p:spPr>
          <a:xfrm>
            <a:off x="5173847" y="4340883"/>
            <a:ext cx="3888432" cy="223224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dk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77FAA7-855B-4A3D-9B2C-F2B8D8810439}"/>
              </a:ext>
            </a:extLst>
          </p:cNvPr>
          <p:cNvSpPr txBox="1"/>
          <p:nvPr/>
        </p:nvSpPr>
        <p:spPr>
          <a:xfrm>
            <a:off x="4182814" y="1268136"/>
            <a:ext cx="2198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Πέστε ποιες λέξεις ακούσατε στο βίντεο που αρχίζουν από τη  φωνούλα Π , π (που). </a:t>
            </a:r>
          </a:p>
          <a:p>
            <a:pPr algn="ctr"/>
            <a:endParaRPr lang="el-GR" sz="16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Τη φωνούλα που και όχι το γράμμα πι.</a:t>
            </a:r>
          </a:p>
          <a:p>
            <a:endParaRPr lang="el-GR" sz="1600" dirty="0"/>
          </a:p>
          <a:p>
            <a:endParaRPr lang="en-US" sz="1600" dirty="0"/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8B77F7B5-6626-4FC1-8D27-082DC6F862D7}"/>
              </a:ext>
            </a:extLst>
          </p:cNvPr>
          <p:cNvSpPr txBox="1"/>
          <p:nvPr/>
        </p:nvSpPr>
        <p:spPr>
          <a:xfrm>
            <a:off x="6491571" y="1356798"/>
            <a:ext cx="2340610" cy="5187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rgbClr val="614FE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1600" b="1" dirty="0">
                <a:solidFill>
                  <a:srgbClr val="614FE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Περιμένουμε</a:t>
            </a:r>
          </a:p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l-GR" sz="1600" b="1" dirty="0">
                <a:solidFill>
                  <a:srgbClr val="614FE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εργασία σας!</a:t>
            </a:r>
            <a:endParaRPr sz="1600" b="1" dirty="0">
              <a:solidFill>
                <a:srgbClr val="614FE9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1CDB11E-17A5-454F-91F9-E9CEF8C0B6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2344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3F3331-02F4-42C4-9485-D752093BD8D3}"/>
              </a:ext>
            </a:extLst>
          </p:cNvPr>
          <p:cNvSpPr/>
          <p:nvPr/>
        </p:nvSpPr>
        <p:spPr>
          <a:xfrm>
            <a:off x="244758" y="1708263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https://safeyoutube.net/w/AupH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563E55-A15D-41D5-930A-F0A7D3AB2C1B}"/>
              </a:ext>
            </a:extLst>
          </p:cNvPr>
          <p:cNvSpPr/>
          <p:nvPr/>
        </p:nvSpPr>
        <p:spPr>
          <a:xfrm>
            <a:off x="3104874" y="116632"/>
            <a:ext cx="53555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altLang="el-GR" sz="2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Ένα γράμμα μια ιστορία</a:t>
            </a:r>
            <a:r>
              <a:rPr lang="el-GR" altLang="el-GR" sz="28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!</a:t>
            </a:r>
          </a:p>
          <a:p>
            <a:pPr algn="ctr"/>
            <a:r>
              <a:rPr lang="el-GR" sz="2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Η Πολυλογού Παντόφλα - Π</a:t>
            </a:r>
            <a:endParaRPr lang="en-US" sz="28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098" name="Picture 2" descr="Το νέο νηπιαγωγείο που ονειρεύομαι : Το γράμμα Π π και το ...">
            <a:extLst>
              <a:ext uri="{FF2B5EF4-FFF2-40B4-BE49-F238E27FC236}">
                <a16:creationId xmlns:a16="http://schemas.microsoft.com/office/drawing/2014/main" id="{300E7F2E-C2EC-46AC-B41E-10415D535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788" y="2303014"/>
            <a:ext cx="1836994" cy="17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bject 31">
            <a:extLst>
              <a:ext uri="{FF2B5EF4-FFF2-40B4-BE49-F238E27FC236}">
                <a16:creationId xmlns:a16="http://schemas.microsoft.com/office/drawing/2014/main" id="{AD2D5E8B-AD1B-4B57-9D91-0B9CE4CAD228}"/>
              </a:ext>
            </a:extLst>
          </p:cNvPr>
          <p:cNvSpPr txBox="1"/>
          <p:nvPr/>
        </p:nvSpPr>
        <p:spPr>
          <a:xfrm>
            <a:off x="5282162" y="4385331"/>
            <a:ext cx="4053468" cy="223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Βρείτε λέξεις που αρχίζουν από το φώνημα Π, π στα περιοδικά ή στις εφημερίδες.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l-GR"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Κόψετε τις λέξεις που βρήκατε και κολλήστε τις σε άσπρη κόλλα.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Γράψετε από κάτω τι βρήκατε π. χ παντελόνι.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8" name="object 29">
            <a:extLst>
              <a:ext uri="{FF2B5EF4-FFF2-40B4-BE49-F238E27FC236}">
                <a16:creationId xmlns:a16="http://schemas.microsoft.com/office/drawing/2014/main" id="{4C444759-6955-44A4-BAF0-0654A7B429D3}"/>
              </a:ext>
            </a:extLst>
          </p:cNvPr>
          <p:cNvSpPr/>
          <p:nvPr/>
        </p:nvSpPr>
        <p:spPr>
          <a:xfrm>
            <a:off x="251520" y="4315124"/>
            <a:ext cx="2785634" cy="16341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sz="2000"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49" name="object 31">
            <a:extLst>
              <a:ext uri="{FF2B5EF4-FFF2-40B4-BE49-F238E27FC236}">
                <a16:creationId xmlns:a16="http://schemas.microsoft.com/office/drawing/2014/main" id="{5B294406-EDFB-49DB-B36D-396FA3A804DB}"/>
              </a:ext>
            </a:extLst>
          </p:cNvPr>
          <p:cNvSpPr txBox="1"/>
          <p:nvPr/>
        </p:nvSpPr>
        <p:spPr>
          <a:xfrm>
            <a:off x="380430" y="4437112"/>
            <a:ext cx="2463378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Γράψετε το γράμμα Π, π με πλαστελίνη ή ζυμάρι.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el-GR"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Γράψετε το γράμμα Π, π σε άμμο ή αλεύρι με τα δάκτυλα. </a:t>
            </a:r>
            <a:endParaRPr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100" name="Picture 4" descr="Μαθαίνοντας Διαφορετικά : Εξοικείωση με τη Γραφή">
            <a:extLst>
              <a:ext uri="{FF2B5EF4-FFF2-40B4-BE49-F238E27FC236}">
                <a16:creationId xmlns:a16="http://schemas.microsoft.com/office/drawing/2014/main" id="{7A7F5059-5F05-4B8C-8191-ED807255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665" y="5457007"/>
            <a:ext cx="1703080" cy="13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bject 78">
            <a:extLst>
              <a:ext uri="{FF2B5EF4-FFF2-40B4-BE49-F238E27FC236}">
                <a16:creationId xmlns:a16="http://schemas.microsoft.com/office/drawing/2014/main" id="{374C0B16-DC2F-4B43-ADAE-C9C126B455C0}"/>
              </a:ext>
            </a:extLst>
          </p:cNvPr>
          <p:cNvSpPr/>
          <p:nvPr/>
        </p:nvSpPr>
        <p:spPr>
          <a:xfrm>
            <a:off x="7278477" y="3212976"/>
            <a:ext cx="1098152" cy="936104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78">
            <a:extLst>
              <a:ext uri="{FF2B5EF4-FFF2-40B4-BE49-F238E27FC236}">
                <a16:creationId xmlns:a16="http://schemas.microsoft.com/office/drawing/2014/main" id="{11AAEBF8-42C2-48ED-B91C-1FDAC316D068}"/>
              </a:ext>
            </a:extLst>
          </p:cNvPr>
          <p:cNvSpPr/>
          <p:nvPr/>
        </p:nvSpPr>
        <p:spPr>
          <a:xfrm>
            <a:off x="8066086" y="2386067"/>
            <a:ext cx="621085" cy="68679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78">
            <a:extLst>
              <a:ext uri="{FF2B5EF4-FFF2-40B4-BE49-F238E27FC236}">
                <a16:creationId xmlns:a16="http://schemas.microsoft.com/office/drawing/2014/main" id="{36EA35F4-7028-44B6-AC2F-890BEDE59E7E}"/>
              </a:ext>
            </a:extLst>
          </p:cNvPr>
          <p:cNvSpPr/>
          <p:nvPr/>
        </p:nvSpPr>
        <p:spPr>
          <a:xfrm>
            <a:off x="6732240" y="2293563"/>
            <a:ext cx="890632" cy="77930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04" name="Picture 8" descr="ΤΟ ΣΥΝΒΟΛΑΙΟ ΤΗΣ ΤΑΞΗΣ ΜΑΣ-ΠΑΙΧΝΙΔΙΑ ΜΕ ΤΟ ΟΝΟΜΑ ΜΑΣ (With images ...">
            <a:extLst>
              <a:ext uri="{FF2B5EF4-FFF2-40B4-BE49-F238E27FC236}">
                <a16:creationId xmlns:a16="http://schemas.microsoft.com/office/drawing/2014/main" id="{EAB9AB22-DF96-46BE-8D4C-664FF6DAD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054" y="4590194"/>
            <a:ext cx="1413673" cy="7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1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D4FFDB-C1EF-4C2C-AB18-0D206E44200C}"/>
              </a:ext>
            </a:extLst>
          </p:cNvPr>
          <p:cNvSpPr/>
          <p:nvPr/>
        </p:nvSpPr>
        <p:spPr>
          <a:xfrm>
            <a:off x="-25572" y="98629"/>
            <a:ext cx="919514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altLang="el-GR" sz="28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Χρησιμοποιήστε όποια εικόνα θέλετε στο πλαίσιο</a:t>
            </a:r>
          </a:p>
          <a:p>
            <a:pPr algn="ctr"/>
            <a:r>
              <a:rPr lang="el-GR" altLang="el-GR" sz="28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 για να</a:t>
            </a:r>
          </a:p>
          <a:p>
            <a:pPr algn="ctr"/>
            <a:r>
              <a:rPr lang="el-GR" altLang="el-GR" sz="28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 φτιάξετε μια πρόταση!</a:t>
            </a:r>
            <a:endParaRPr lang="en-US" sz="28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146" name="Picture 2" descr="Διανυσματικά έντομα κινούμενων σχεδίων καθορισμένα, έντομα Clipart ...">
            <a:extLst>
              <a:ext uri="{FF2B5EF4-FFF2-40B4-BE49-F238E27FC236}">
                <a16:creationId xmlns:a16="http://schemas.microsoft.com/office/drawing/2014/main" id="{6E6C8532-BF91-41D8-AE90-8316C6C2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04" y="1599343"/>
            <a:ext cx="2533650" cy="239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arfalla Blu Vettoriali, Illustrazioni E Clipart">
            <a:extLst>
              <a:ext uri="{FF2B5EF4-FFF2-40B4-BE49-F238E27FC236}">
                <a16:creationId xmlns:a16="http://schemas.microsoft.com/office/drawing/2014/main" id="{B589D3DF-1D45-4A30-90AB-576BD18E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67" y="4512237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24">
            <a:extLst>
              <a:ext uri="{FF2B5EF4-FFF2-40B4-BE49-F238E27FC236}">
                <a16:creationId xmlns:a16="http://schemas.microsoft.com/office/drawing/2014/main" id="{061E1D43-6759-4991-860B-2C32A602803E}"/>
              </a:ext>
            </a:extLst>
          </p:cNvPr>
          <p:cNvSpPr/>
          <p:nvPr/>
        </p:nvSpPr>
        <p:spPr>
          <a:xfrm>
            <a:off x="6559427" y="4426208"/>
            <a:ext cx="1786215" cy="1512168"/>
          </a:xfrm>
          <a:custGeom>
            <a:avLst/>
            <a:gdLst/>
            <a:ahLst/>
            <a:cxnLst/>
            <a:rect l="l" t="t" r="r" b="b"/>
            <a:pathLst>
              <a:path w="1805939" h="1686560">
                <a:moveTo>
                  <a:pt x="1524889" y="0"/>
                </a:moveTo>
                <a:lnTo>
                  <a:pt x="281050" y="0"/>
                </a:lnTo>
                <a:lnTo>
                  <a:pt x="235469" y="3679"/>
                </a:lnTo>
                <a:lnTo>
                  <a:pt x="192227" y="14330"/>
                </a:lnTo>
                <a:lnTo>
                  <a:pt x="151903" y="31375"/>
                </a:lnTo>
                <a:lnTo>
                  <a:pt x="115077" y="54234"/>
                </a:lnTo>
                <a:lnTo>
                  <a:pt x="82327" y="82327"/>
                </a:lnTo>
                <a:lnTo>
                  <a:pt x="54234" y="115077"/>
                </a:lnTo>
                <a:lnTo>
                  <a:pt x="31375" y="151903"/>
                </a:lnTo>
                <a:lnTo>
                  <a:pt x="14330" y="192227"/>
                </a:lnTo>
                <a:lnTo>
                  <a:pt x="3679" y="235469"/>
                </a:lnTo>
                <a:lnTo>
                  <a:pt x="0" y="281050"/>
                </a:lnTo>
                <a:lnTo>
                  <a:pt x="0" y="1405508"/>
                </a:lnTo>
                <a:lnTo>
                  <a:pt x="3679" y="1451090"/>
                </a:lnTo>
                <a:lnTo>
                  <a:pt x="14330" y="1494332"/>
                </a:lnTo>
                <a:lnTo>
                  <a:pt x="31375" y="1534656"/>
                </a:lnTo>
                <a:lnTo>
                  <a:pt x="54234" y="1571482"/>
                </a:lnTo>
                <a:lnTo>
                  <a:pt x="82327" y="1604232"/>
                </a:lnTo>
                <a:lnTo>
                  <a:pt x="115077" y="1632325"/>
                </a:lnTo>
                <a:lnTo>
                  <a:pt x="151903" y="1655184"/>
                </a:lnTo>
                <a:lnTo>
                  <a:pt x="192227" y="1672229"/>
                </a:lnTo>
                <a:lnTo>
                  <a:pt x="235469" y="1682880"/>
                </a:lnTo>
                <a:lnTo>
                  <a:pt x="281050" y="1686559"/>
                </a:lnTo>
                <a:lnTo>
                  <a:pt x="1524889" y="1686559"/>
                </a:lnTo>
                <a:lnTo>
                  <a:pt x="1570470" y="1682880"/>
                </a:lnTo>
                <a:lnTo>
                  <a:pt x="1613712" y="1672229"/>
                </a:lnTo>
                <a:lnTo>
                  <a:pt x="1654036" y="1655184"/>
                </a:lnTo>
                <a:lnTo>
                  <a:pt x="1690862" y="1632325"/>
                </a:lnTo>
                <a:lnTo>
                  <a:pt x="1723612" y="1604232"/>
                </a:lnTo>
                <a:lnTo>
                  <a:pt x="1751705" y="1571482"/>
                </a:lnTo>
                <a:lnTo>
                  <a:pt x="1774564" y="1534656"/>
                </a:lnTo>
                <a:lnTo>
                  <a:pt x="1791609" y="1494332"/>
                </a:lnTo>
                <a:lnTo>
                  <a:pt x="1802260" y="1451090"/>
                </a:lnTo>
                <a:lnTo>
                  <a:pt x="1805940" y="1405508"/>
                </a:lnTo>
                <a:lnTo>
                  <a:pt x="1805940" y="281050"/>
                </a:lnTo>
                <a:lnTo>
                  <a:pt x="1802260" y="235469"/>
                </a:lnTo>
                <a:lnTo>
                  <a:pt x="1791609" y="192227"/>
                </a:lnTo>
                <a:lnTo>
                  <a:pt x="1774564" y="151903"/>
                </a:lnTo>
                <a:lnTo>
                  <a:pt x="1751705" y="115077"/>
                </a:lnTo>
                <a:lnTo>
                  <a:pt x="1723612" y="82327"/>
                </a:lnTo>
                <a:lnTo>
                  <a:pt x="1690862" y="54234"/>
                </a:lnTo>
                <a:lnTo>
                  <a:pt x="1654036" y="31375"/>
                </a:lnTo>
                <a:lnTo>
                  <a:pt x="1613712" y="14330"/>
                </a:lnTo>
                <a:lnTo>
                  <a:pt x="1570470" y="3679"/>
                </a:lnTo>
                <a:lnTo>
                  <a:pt x="1524889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430A4-B590-4B87-AEAD-A824BC8619B7}"/>
              </a:ext>
            </a:extLst>
          </p:cNvPr>
          <p:cNvSpPr txBox="1"/>
          <p:nvPr/>
        </p:nvSpPr>
        <p:spPr>
          <a:xfrm>
            <a:off x="6559427" y="4434862"/>
            <a:ext cx="1718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Γράψετε την πρόταση σας στο χαρτί και κάνετε μια σχετική ζωγραφιά.</a:t>
            </a:r>
          </a:p>
          <a:p>
            <a:endParaRPr lang="el-GR" sz="1600" dirty="0"/>
          </a:p>
          <a:p>
            <a:endParaRPr lang="en-US" sz="1600" dirty="0"/>
          </a:p>
        </p:txBody>
      </p:sp>
      <p:pic>
        <p:nvPicPr>
          <p:cNvPr id="6154" name="Picture 10" descr="Πεταλούδες και λουλούδια Φωτογραφίες Αρχείου, Royalty Free ...">
            <a:extLst>
              <a:ext uri="{FF2B5EF4-FFF2-40B4-BE49-F238E27FC236}">
                <a16:creationId xmlns:a16="http://schemas.microsoft.com/office/drawing/2014/main" id="{ECC1FCCE-F362-4A12-9996-1688E84A8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457" y="1614801"/>
            <a:ext cx="4189450" cy="2375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7">
            <a:extLst>
              <a:ext uri="{FF2B5EF4-FFF2-40B4-BE49-F238E27FC236}">
                <a16:creationId xmlns:a16="http://schemas.microsoft.com/office/drawing/2014/main" id="{8F87F5C8-3937-42E9-80BC-383DD7F2357B}"/>
              </a:ext>
            </a:extLst>
          </p:cNvPr>
          <p:cNvSpPr txBox="1"/>
          <p:nvPr/>
        </p:nvSpPr>
        <p:spPr>
          <a:xfrm>
            <a:off x="3418682" y="4627552"/>
            <a:ext cx="2340610" cy="1147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rgbClr val="614FE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2000" b="1" dirty="0">
                <a:solidFill>
                  <a:srgbClr val="614FE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Περιμένουμε εργασίες σας!</a:t>
            </a:r>
          </a:p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endParaRPr lang="el-GR" sz="1600" b="1" dirty="0">
              <a:solidFill>
                <a:srgbClr val="614FE9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endParaRPr sz="1600" b="1" dirty="0">
              <a:solidFill>
                <a:srgbClr val="614FE9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D04C0-83E0-4B5F-8CDF-AF3FA31E00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505619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sp>
        <p:nvSpPr>
          <p:cNvPr id="10" name="object 78">
            <a:extLst>
              <a:ext uri="{FF2B5EF4-FFF2-40B4-BE49-F238E27FC236}">
                <a16:creationId xmlns:a16="http://schemas.microsoft.com/office/drawing/2014/main" id="{F46DA99A-20ED-4FE8-9CC4-EB123BAFEB94}"/>
              </a:ext>
            </a:extLst>
          </p:cNvPr>
          <p:cNvSpPr/>
          <p:nvPr/>
        </p:nvSpPr>
        <p:spPr>
          <a:xfrm rot="17845087">
            <a:off x="5111220" y="5417133"/>
            <a:ext cx="1296144" cy="108012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603C5B-CA8D-470A-BD95-88926F38D951}"/>
              </a:ext>
            </a:extLst>
          </p:cNvPr>
          <p:cNvGrpSpPr/>
          <p:nvPr/>
        </p:nvGrpSpPr>
        <p:grpSpPr>
          <a:xfrm>
            <a:off x="3923928" y="63332"/>
            <a:ext cx="5076356" cy="6729664"/>
            <a:chOff x="3561346" y="64168"/>
            <a:chExt cx="5076356" cy="67296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0DAAC42-8E26-4AB4-8F94-A33A86B89BF6}"/>
                </a:ext>
              </a:extLst>
            </p:cNvPr>
            <p:cNvGrpSpPr/>
            <p:nvPr/>
          </p:nvGrpSpPr>
          <p:grpSpPr>
            <a:xfrm>
              <a:off x="3561346" y="64168"/>
              <a:ext cx="5076356" cy="6729664"/>
              <a:chOff x="3609472" y="128336"/>
              <a:chExt cx="5076356" cy="672966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A1033B0-398A-4FF9-B23D-1EA8CF82F5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09472" y="128336"/>
                <a:ext cx="5076356" cy="6729664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4F1DDD-6246-4CEE-A8C1-9F3889CA2EF6}"/>
                  </a:ext>
                </a:extLst>
              </p:cNvPr>
              <p:cNvSpPr/>
              <p:nvPr/>
            </p:nvSpPr>
            <p:spPr>
              <a:xfrm>
                <a:off x="3737810" y="224588"/>
                <a:ext cx="4721966" cy="312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C612F6-A2F4-4C65-BA61-FA1E5C09AE65}"/>
                </a:ext>
              </a:extLst>
            </p:cNvPr>
            <p:cNvSpPr/>
            <p:nvPr/>
          </p:nvSpPr>
          <p:spPr>
            <a:xfrm>
              <a:off x="3689684" y="5133474"/>
              <a:ext cx="4315327" cy="1540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bject 5">
            <a:extLst>
              <a:ext uri="{FF2B5EF4-FFF2-40B4-BE49-F238E27FC236}">
                <a16:creationId xmlns:a16="http://schemas.microsoft.com/office/drawing/2014/main" id="{BCDFAC5D-6148-4D72-8D50-FB6AE1ACD64B}"/>
              </a:ext>
            </a:extLst>
          </p:cNvPr>
          <p:cNvSpPr/>
          <p:nvPr/>
        </p:nvSpPr>
        <p:spPr>
          <a:xfrm>
            <a:off x="744488" y="173248"/>
            <a:ext cx="2819400" cy="10960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sz="2000">
              <a:solidFill>
                <a:schemeClr val="lt1"/>
              </a:solidFill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10" name="object 44">
            <a:extLst>
              <a:ext uri="{FF2B5EF4-FFF2-40B4-BE49-F238E27FC236}">
                <a16:creationId xmlns:a16="http://schemas.microsoft.com/office/drawing/2014/main" id="{B09ED66D-2CEE-4EC9-BF3C-3875F0A3DC41}"/>
              </a:ext>
            </a:extLst>
          </p:cNvPr>
          <p:cNvSpPr txBox="1"/>
          <p:nvPr/>
        </p:nvSpPr>
        <p:spPr>
          <a:xfrm>
            <a:off x="921862" y="283978"/>
            <a:ext cx="224726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 algn="ctr">
              <a:spcBef>
                <a:spcPts val="105"/>
              </a:spcBef>
            </a:pPr>
            <a:r>
              <a:rPr lang="el-GR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Πατήστε το σύνδεσμο για να ακούσετε το τραγούδι </a:t>
            </a:r>
          </a:p>
          <a:p>
            <a:pPr marL="21590" marR="5080" indent="-9525" algn="ctr">
              <a:spcBef>
                <a:spcPts val="105"/>
              </a:spcBef>
            </a:pPr>
            <a:r>
              <a:rPr lang="el-GR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«Μια ωραία πεταλούδα»</a:t>
            </a:r>
            <a:endParaRPr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92AB85-040E-4F47-982D-E33D290BFE84}"/>
              </a:ext>
            </a:extLst>
          </p:cNvPr>
          <p:cNvSpPr/>
          <p:nvPr/>
        </p:nvSpPr>
        <p:spPr>
          <a:xfrm>
            <a:off x="7597624" y="3645024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36F8FF-62FF-4915-AF9D-28C140DC6D58}"/>
              </a:ext>
            </a:extLst>
          </p:cNvPr>
          <p:cNvSpPr/>
          <p:nvPr/>
        </p:nvSpPr>
        <p:spPr>
          <a:xfrm>
            <a:off x="7597624" y="4437112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72">
            <a:extLst>
              <a:ext uri="{FF2B5EF4-FFF2-40B4-BE49-F238E27FC236}">
                <a16:creationId xmlns:a16="http://schemas.microsoft.com/office/drawing/2014/main" id="{1F4A43C1-1157-4C79-921A-59AFAA2D3BCC}"/>
              </a:ext>
            </a:extLst>
          </p:cNvPr>
          <p:cNvSpPr txBox="1"/>
          <p:nvPr/>
        </p:nvSpPr>
        <p:spPr>
          <a:xfrm>
            <a:off x="4788024" y="1124395"/>
            <a:ext cx="1241054" cy="28982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</a:t>
            </a: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ταλού</a:t>
            </a: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72">
            <a:extLst>
              <a:ext uri="{FF2B5EF4-FFF2-40B4-BE49-F238E27FC236}">
                <a16:creationId xmlns:a16="http://schemas.microsoft.com/office/drawing/2014/main" id="{62653F68-EDCF-486C-99FF-B77BF18212D2}"/>
              </a:ext>
            </a:extLst>
          </p:cNvPr>
          <p:cNvSpPr txBox="1"/>
          <p:nvPr/>
        </p:nvSpPr>
        <p:spPr>
          <a:xfrm>
            <a:off x="5102940" y="2687480"/>
            <a:ext cx="765204" cy="289823"/>
          </a:xfrm>
          <a:prstGeom prst="rect">
            <a:avLst/>
          </a:prstGeom>
          <a:solidFill>
            <a:srgbClr val="D9F147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φτερά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72">
            <a:extLst>
              <a:ext uri="{FF2B5EF4-FFF2-40B4-BE49-F238E27FC236}">
                <a16:creationId xmlns:a16="http://schemas.microsoft.com/office/drawing/2014/main" id="{0877644C-027B-41DE-87F7-ED689B41ADDD}"/>
              </a:ext>
            </a:extLst>
          </p:cNvPr>
          <p:cNvSpPr txBox="1"/>
          <p:nvPr/>
        </p:nvSpPr>
        <p:spPr>
          <a:xfrm>
            <a:off x="7696516" y="3738511"/>
            <a:ext cx="765204" cy="2898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φτερά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72">
            <a:extLst>
              <a:ext uri="{FF2B5EF4-FFF2-40B4-BE49-F238E27FC236}">
                <a16:creationId xmlns:a16="http://schemas.microsoft.com/office/drawing/2014/main" id="{5895B217-0174-4991-8174-C09CF64C85D2}"/>
              </a:ext>
            </a:extLst>
          </p:cNvPr>
          <p:cNvSpPr txBox="1"/>
          <p:nvPr/>
        </p:nvSpPr>
        <p:spPr>
          <a:xfrm>
            <a:off x="4564874" y="1894556"/>
            <a:ext cx="655198" cy="2898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κήπο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07A249-7858-4E3E-95B9-710EC122E33D}"/>
              </a:ext>
            </a:extLst>
          </p:cNvPr>
          <p:cNvSpPr txBox="1"/>
          <p:nvPr/>
        </p:nvSpPr>
        <p:spPr>
          <a:xfrm>
            <a:off x="4136097" y="5087851"/>
            <a:ext cx="4652018" cy="154004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object 72">
            <a:extLst>
              <a:ext uri="{FF2B5EF4-FFF2-40B4-BE49-F238E27FC236}">
                <a16:creationId xmlns:a16="http://schemas.microsoft.com/office/drawing/2014/main" id="{70CDEBC1-0058-4A3E-9DF4-B2A6231E7BA6}"/>
              </a:ext>
            </a:extLst>
          </p:cNvPr>
          <p:cNvSpPr txBox="1"/>
          <p:nvPr/>
        </p:nvSpPr>
        <p:spPr>
          <a:xfrm>
            <a:off x="4624471" y="3861048"/>
            <a:ext cx="765204" cy="289823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άνθη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72">
            <a:extLst>
              <a:ext uri="{FF2B5EF4-FFF2-40B4-BE49-F238E27FC236}">
                <a16:creationId xmlns:a16="http://schemas.microsoft.com/office/drawing/2014/main" id="{EDDD40A5-A9A0-45C1-931C-A92387086915}"/>
              </a:ext>
            </a:extLst>
          </p:cNvPr>
          <p:cNvSpPr txBox="1"/>
          <p:nvPr/>
        </p:nvSpPr>
        <p:spPr>
          <a:xfrm>
            <a:off x="7696516" y="2910608"/>
            <a:ext cx="1029457" cy="28982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ιτσίλες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ject 72">
            <a:extLst>
              <a:ext uri="{FF2B5EF4-FFF2-40B4-BE49-F238E27FC236}">
                <a16:creationId xmlns:a16="http://schemas.microsoft.com/office/drawing/2014/main" id="{5D17C1EC-0060-4426-B8FC-847320D221FB}"/>
              </a:ext>
            </a:extLst>
          </p:cNvPr>
          <p:cNvSpPr txBox="1"/>
          <p:nvPr/>
        </p:nvSpPr>
        <p:spPr>
          <a:xfrm>
            <a:off x="4208543" y="5423297"/>
            <a:ext cx="1241054" cy="28982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</a:t>
            </a: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ταλού</a:t>
            </a: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72">
            <a:extLst>
              <a:ext uri="{FF2B5EF4-FFF2-40B4-BE49-F238E27FC236}">
                <a16:creationId xmlns:a16="http://schemas.microsoft.com/office/drawing/2014/main" id="{B210C662-E0E4-471C-8F98-E7C097E66B68}"/>
              </a:ext>
            </a:extLst>
          </p:cNvPr>
          <p:cNvSpPr txBox="1"/>
          <p:nvPr/>
        </p:nvSpPr>
        <p:spPr>
          <a:xfrm>
            <a:off x="5758051" y="5423296"/>
            <a:ext cx="655198" cy="2898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κήπο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bject 72">
            <a:extLst>
              <a:ext uri="{FF2B5EF4-FFF2-40B4-BE49-F238E27FC236}">
                <a16:creationId xmlns:a16="http://schemas.microsoft.com/office/drawing/2014/main" id="{59F6E51A-1EF0-4EE3-AFA0-EAEB734E8FA8}"/>
              </a:ext>
            </a:extLst>
          </p:cNvPr>
          <p:cNvSpPr txBox="1"/>
          <p:nvPr/>
        </p:nvSpPr>
        <p:spPr>
          <a:xfrm>
            <a:off x="6721703" y="5423295"/>
            <a:ext cx="765204" cy="289823"/>
          </a:xfrm>
          <a:prstGeom prst="rect">
            <a:avLst/>
          </a:prstGeom>
          <a:solidFill>
            <a:srgbClr val="D9F147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φτερά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ject 72">
            <a:extLst>
              <a:ext uri="{FF2B5EF4-FFF2-40B4-BE49-F238E27FC236}">
                <a16:creationId xmlns:a16="http://schemas.microsoft.com/office/drawing/2014/main" id="{6028F9C3-92C0-4239-84F7-90E46BD05FB1}"/>
              </a:ext>
            </a:extLst>
          </p:cNvPr>
          <p:cNvSpPr txBox="1"/>
          <p:nvPr/>
        </p:nvSpPr>
        <p:spPr>
          <a:xfrm>
            <a:off x="7828642" y="5421698"/>
            <a:ext cx="765204" cy="289823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άνθη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bject 72">
            <a:extLst>
              <a:ext uri="{FF2B5EF4-FFF2-40B4-BE49-F238E27FC236}">
                <a16:creationId xmlns:a16="http://schemas.microsoft.com/office/drawing/2014/main" id="{CD4B060B-9B74-4E3D-B75D-04978A59D233}"/>
              </a:ext>
            </a:extLst>
          </p:cNvPr>
          <p:cNvSpPr txBox="1"/>
          <p:nvPr/>
        </p:nvSpPr>
        <p:spPr>
          <a:xfrm>
            <a:off x="4208543" y="6200977"/>
            <a:ext cx="1029457" cy="2898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ιτσίλες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bject 72">
            <a:extLst>
              <a:ext uri="{FF2B5EF4-FFF2-40B4-BE49-F238E27FC236}">
                <a16:creationId xmlns:a16="http://schemas.microsoft.com/office/drawing/2014/main" id="{E664780B-22C4-429B-86E3-A562D52672F5}"/>
              </a:ext>
            </a:extLst>
          </p:cNvPr>
          <p:cNvSpPr txBox="1"/>
          <p:nvPr/>
        </p:nvSpPr>
        <p:spPr>
          <a:xfrm>
            <a:off x="5759888" y="6193457"/>
            <a:ext cx="765204" cy="2898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φτερά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CBCE09-32D2-41D1-ACCB-D8C760E5596E}"/>
              </a:ext>
            </a:extLst>
          </p:cNvPr>
          <p:cNvSpPr txBox="1"/>
          <p:nvPr/>
        </p:nvSpPr>
        <p:spPr>
          <a:xfrm>
            <a:off x="7024786" y="956718"/>
            <a:ext cx="160771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latin typeface="Dotum" panose="020B0600000101010101" pitchFamily="34" charset="-127"/>
                <a:ea typeface="Dotum" panose="020B0600000101010101" pitchFamily="34" charset="-127"/>
              </a:rPr>
              <a:t>Πατήστε στις --- για να βρείτε τις λέξεις που λείπουν καθώς ακούτε το τραγούδι</a:t>
            </a:r>
            <a:r>
              <a:rPr lang="en-US" sz="1200" dirty="0">
                <a:latin typeface="Dotum" panose="020B0600000101010101" pitchFamily="34" charset="-127"/>
                <a:ea typeface="Dotum" panose="020B0600000101010101" pitchFamily="34" charset="-127"/>
              </a:rPr>
              <a:t>:</a:t>
            </a: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0E73249A-48A7-4BE5-85DA-21FA23AD3EB4}"/>
              </a:ext>
            </a:extLst>
          </p:cNvPr>
          <p:cNvSpPr/>
          <p:nvPr/>
        </p:nvSpPr>
        <p:spPr>
          <a:xfrm>
            <a:off x="827584" y="1988004"/>
            <a:ext cx="2557780" cy="1856847"/>
          </a:xfrm>
          <a:custGeom>
            <a:avLst/>
            <a:gdLst/>
            <a:ahLst/>
            <a:cxnLst/>
            <a:rect l="l" t="t" r="r" b="b"/>
            <a:pathLst>
              <a:path w="1805939" h="1686560">
                <a:moveTo>
                  <a:pt x="1524889" y="0"/>
                </a:moveTo>
                <a:lnTo>
                  <a:pt x="281050" y="0"/>
                </a:lnTo>
                <a:lnTo>
                  <a:pt x="235469" y="3679"/>
                </a:lnTo>
                <a:lnTo>
                  <a:pt x="192227" y="14330"/>
                </a:lnTo>
                <a:lnTo>
                  <a:pt x="151903" y="31375"/>
                </a:lnTo>
                <a:lnTo>
                  <a:pt x="115077" y="54234"/>
                </a:lnTo>
                <a:lnTo>
                  <a:pt x="82327" y="82327"/>
                </a:lnTo>
                <a:lnTo>
                  <a:pt x="54234" y="115077"/>
                </a:lnTo>
                <a:lnTo>
                  <a:pt x="31375" y="151903"/>
                </a:lnTo>
                <a:lnTo>
                  <a:pt x="14330" y="192227"/>
                </a:lnTo>
                <a:lnTo>
                  <a:pt x="3679" y="235469"/>
                </a:lnTo>
                <a:lnTo>
                  <a:pt x="0" y="281050"/>
                </a:lnTo>
                <a:lnTo>
                  <a:pt x="0" y="1405508"/>
                </a:lnTo>
                <a:lnTo>
                  <a:pt x="3679" y="1451090"/>
                </a:lnTo>
                <a:lnTo>
                  <a:pt x="14330" y="1494332"/>
                </a:lnTo>
                <a:lnTo>
                  <a:pt x="31375" y="1534656"/>
                </a:lnTo>
                <a:lnTo>
                  <a:pt x="54234" y="1571482"/>
                </a:lnTo>
                <a:lnTo>
                  <a:pt x="82327" y="1604232"/>
                </a:lnTo>
                <a:lnTo>
                  <a:pt x="115077" y="1632325"/>
                </a:lnTo>
                <a:lnTo>
                  <a:pt x="151903" y="1655184"/>
                </a:lnTo>
                <a:lnTo>
                  <a:pt x="192227" y="1672229"/>
                </a:lnTo>
                <a:lnTo>
                  <a:pt x="235469" y="1682880"/>
                </a:lnTo>
                <a:lnTo>
                  <a:pt x="281050" y="1686559"/>
                </a:lnTo>
                <a:lnTo>
                  <a:pt x="1524889" y="1686559"/>
                </a:lnTo>
                <a:lnTo>
                  <a:pt x="1570470" y="1682880"/>
                </a:lnTo>
                <a:lnTo>
                  <a:pt x="1613712" y="1672229"/>
                </a:lnTo>
                <a:lnTo>
                  <a:pt x="1654036" y="1655184"/>
                </a:lnTo>
                <a:lnTo>
                  <a:pt x="1690862" y="1632325"/>
                </a:lnTo>
                <a:lnTo>
                  <a:pt x="1723612" y="1604232"/>
                </a:lnTo>
                <a:lnTo>
                  <a:pt x="1751705" y="1571482"/>
                </a:lnTo>
                <a:lnTo>
                  <a:pt x="1774564" y="1534656"/>
                </a:lnTo>
                <a:lnTo>
                  <a:pt x="1791609" y="1494332"/>
                </a:lnTo>
                <a:lnTo>
                  <a:pt x="1802260" y="1451090"/>
                </a:lnTo>
                <a:lnTo>
                  <a:pt x="1805940" y="1405508"/>
                </a:lnTo>
                <a:lnTo>
                  <a:pt x="1805940" y="281050"/>
                </a:lnTo>
                <a:lnTo>
                  <a:pt x="1802260" y="235469"/>
                </a:lnTo>
                <a:lnTo>
                  <a:pt x="1791609" y="192227"/>
                </a:lnTo>
                <a:lnTo>
                  <a:pt x="1774564" y="151903"/>
                </a:lnTo>
                <a:lnTo>
                  <a:pt x="1751705" y="115077"/>
                </a:lnTo>
                <a:lnTo>
                  <a:pt x="1723612" y="82327"/>
                </a:lnTo>
                <a:lnTo>
                  <a:pt x="1690862" y="54234"/>
                </a:lnTo>
                <a:lnTo>
                  <a:pt x="1654036" y="31375"/>
                </a:lnTo>
                <a:lnTo>
                  <a:pt x="1613712" y="14330"/>
                </a:lnTo>
                <a:lnTo>
                  <a:pt x="1570470" y="3679"/>
                </a:lnTo>
                <a:lnTo>
                  <a:pt x="1524889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E796FF-E103-4FF9-A093-98BADBADF38C}"/>
              </a:ext>
            </a:extLst>
          </p:cNvPr>
          <p:cNvSpPr txBox="1"/>
          <p:nvPr/>
        </p:nvSpPr>
        <p:spPr>
          <a:xfrm>
            <a:off x="1115894" y="2039467"/>
            <a:ext cx="20001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Ζωντανέψετε το τραγούδι και μιμηθείτε τις κινήσεις της πεταλούδας.</a:t>
            </a:r>
          </a:p>
          <a:p>
            <a:endParaRPr lang="el-GR"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en-US" sz="1600" dirty="0"/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72E28BF9-10C4-4A55-8E4A-2F73B3A411F5}"/>
              </a:ext>
            </a:extLst>
          </p:cNvPr>
          <p:cNvSpPr/>
          <p:nvPr/>
        </p:nvSpPr>
        <p:spPr>
          <a:xfrm>
            <a:off x="753836" y="4090733"/>
            <a:ext cx="2749570" cy="11655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sz="2000">
              <a:solidFill>
                <a:schemeClr val="lt1"/>
              </a:solidFill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35" name="object 44">
            <a:extLst>
              <a:ext uri="{FF2B5EF4-FFF2-40B4-BE49-F238E27FC236}">
                <a16:creationId xmlns:a16="http://schemas.microsoft.com/office/drawing/2014/main" id="{B6D4A736-1C03-455A-95C9-60FAFD591111}"/>
              </a:ext>
            </a:extLst>
          </p:cNvPr>
          <p:cNvSpPr txBox="1"/>
          <p:nvPr/>
        </p:nvSpPr>
        <p:spPr>
          <a:xfrm>
            <a:off x="963448" y="4113101"/>
            <a:ext cx="224726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 algn="ctr">
              <a:spcBef>
                <a:spcPts val="105"/>
              </a:spcBef>
            </a:pPr>
            <a:r>
              <a:rPr lang="el-GR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Χρησιμοποιείστε υφάσματα για τα φτερά της πεταλούδας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9F3B96D-D94C-4255-8EAF-E6EAE5BB95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1508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BD9DB-C619-4004-9001-8C32B226D02E}"/>
              </a:ext>
            </a:extLst>
          </p:cNvPr>
          <p:cNvSpPr/>
          <p:nvPr/>
        </p:nvSpPr>
        <p:spPr>
          <a:xfrm>
            <a:off x="398314" y="1496161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https://safeyoutube.net/w/AEnH</a:t>
            </a:r>
            <a:endParaRPr lang="en-US" dirty="0"/>
          </a:p>
        </p:txBody>
      </p:sp>
      <p:pic>
        <p:nvPicPr>
          <p:cNvPr id="1026" name="Picture 2" descr="ΜΙΑ ΩΡΑΙΑ ΠΕΤΑΛΟΥΔΑ» | ΝΗΠΙΑΓΩΓΕΙΟ ΑΒΑΝΤΟΣ ΑΛΕΞΑΝΔΡΟΥΠΟΛΗΣ">
            <a:extLst>
              <a:ext uri="{FF2B5EF4-FFF2-40B4-BE49-F238E27FC236}">
                <a16:creationId xmlns:a16="http://schemas.microsoft.com/office/drawing/2014/main" id="{1719CDF6-9C71-4A1B-B8EC-AB4F63ED1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58432">
            <a:off x="1735564" y="5789105"/>
            <a:ext cx="1000669" cy="5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ΜΙΑ ΩΡΑΙΑ ΠΕΤΑΛΟΥΔΑ» | ΝΗΠΙΑΓΩΓΕΙΟ ΑΒΑΝΤΟΣ ΑΛΕΞΑΝΔΡΟΥΠΟΛΗΣ">
            <a:extLst>
              <a:ext uri="{FF2B5EF4-FFF2-40B4-BE49-F238E27FC236}">
                <a16:creationId xmlns:a16="http://schemas.microsoft.com/office/drawing/2014/main" id="{D128B729-2522-4DC3-BFC6-022EE742B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2692845"/>
            <a:ext cx="618224" cy="50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ΜΙΑ ΩΡΑΙΑ ΠΕΤΑΛΟΥΔΑ» | ΝΗΠΙΑΓΩΓΕΙΟ ΑΒΑΝΤΟΣ ΑΛΕΞΑΝΔΡΟΥΠΟΛΗΣ">
            <a:extLst>
              <a:ext uri="{FF2B5EF4-FFF2-40B4-BE49-F238E27FC236}">
                <a16:creationId xmlns:a16="http://schemas.microsoft.com/office/drawing/2014/main" id="{2EEE2F23-1073-4277-888F-ABCEEB18E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549000">
            <a:off x="7157079" y="6054088"/>
            <a:ext cx="727420" cy="4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ΜΙΑ ΩΡΑΙΑ ΠΕΤΑΛΟΥΔΑ» | ΝΗΠΙΑΓΩΓΕΙΟ ΑΒΑΝΤΟΣ ΑΛΕΞΑΝΔΡΟΥΠΟΛΗΣ">
            <a:extLst>
              <a:ext uri="{FF2B5EF4-FFF2-40B4-BE49-F238E27FC236}">
                <a16:creationId xmlns:a16="http://schemas.microsoft.com/office/drawing/2014/main" id="{EE6A84FD-BCB9-414A-887B-F2BA4CCC2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1721" y="3542220"/>
            <a:ext cx="449608" cy="50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F5854F-2B89-4CBA-B8BF-84568A6F8D13}"/>
              </a:ext>
            </a:extLst>
          </p:cNvPr>
          <p:cNvSpPr/>
          <p:nvPr/>
        </p:nvSpPr>
        <p:spPr>
          <a:xfrm>
            <a:off x="2658369" y="6763"/>
            <a:ext cx="4491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altLang="el-G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Κατασκευές</a:t>
            </a:r>
            <a:r>
              <a:rPr lang="el-GR" altLang="el-G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F153C6EB-C7A9-4EEF-BD75-2CCCC34BDE45}"/>
              </a:ext>
            </a:extLst>
          </p:cNvPr>
          <p:cNvSpPr/>
          <p:nvPr/>
        </p:nvSpPr>
        <p:spPr>
          <a:xfrm>
            <a:off x="409520" y="339419"/>
            <a:ext cx="1786215" cy="1512168"/>
          </a:xfrm>
          <a:custGeom>
            <a:avLst/>
            <a:gdLst/>
            <a:ahLst/>
            <a:cxnLst/>
            <a:rect l="l" t="t" r="r" b="b"/>
            <a:pathLst>
              <a:path w="1805939" h="1686560">
                <a:moveTo>
                  <a:pt x="1524889" y="0"/>
                </a:moveTo>
                <a:lnTo>
                  <a:pt x="281050" y="0"/>
                </a:lnTo>
                <a:lnTo>
                  <a:pt x="235469" y="3679"/>
                </a:lnTo>
                <a:lnTo>
                  <a:pt x="192227" y="14330"/>
                </a:lnTo>
                <a:lnTo>
                  <a:pt x="151903" y="31375"/>
                </a:lnTo>
                <a:lnTo>
                  <a:pt x="115077" y="54234"/>
                </a:lnTo>
                <a:lnTo>
                  <a:pt x="82327" y="82327"/>
                </a:lnTo>
                <a:lnTo>
                  <a:pt x="54234" y="115077"/>
                </a:lnTo>
                <a:lnTo>
                  <a:pt x="31375" y="151903"/>
                </a:lnTo>
                <a:lnTo>
                  <a:pt x="14330" y="192227"/>
                </a:lnTo>
                <a:lnTo>
                  <a:pt x="3679" y="235469"/>
                </a:lnTo>
                <a:lnTo>
                  <a:pt x="0" y="281050"/>
                </a:lnTo>
                <a:lnTo>
                  <a:pt x="0" y="1405508"/>
                </a:lnTo>
                <a:lnTo>
                  <a:pt x="3679" y="1451090"/>
                </a:lnTo>
                <a:lnTo>
                  <a:pt x="14330" y="1494332"/>
                </a:lnTo>
                <a:lnTo>
                  <a:pt x="31375" y="1534656"/>
                </a:lnTo>
                <a:lnTo>
                  <a:pt x="54234" y="1571482"/>
                </a:lnTo>
                <a:lnTo>
                  <a:pt x="82327" y="1604232"/>
                </a:lnTo>
                <a:lnTo>
                  <a:pt x="115077" y="1632325"/>
                </a:lnTo>
                <a:lnTo>
                  <a:pt x="151903" y="1655184"/>
                </a:lnTo>
                <a:lnTo>
                  <a:pt x="192227" y="1672229"/>
                </a:lnTo>
                <a:lnTo>
                  <a:pt x="235469" y="1682880"/>
                </a:lnTo>
                <a:lnTo>
                  <a:pt x="281050" y="1686559"/>
                </a:lnTo>
                <a:lnTo>
                  <a:pt x="1524889" y="1686559"/>
                </a:lnTo>
                <a:lnTo>
                  <a:pt x="1570470" y="1682880"/>
                </a:lnTo>
                <a:lnTo>
                  <a:pt x="1613712" y="1672229"/>
                </a:lnTo>
                <a:lnTo>
                  <a:pt x="1654036" y="1655184"/>
                </a:lnTo>
                <a:lnTo>
                  <a:pt x="1690862" y="1632325"/>
                </a:lnTo>
                <a:lnTo>
                  <a:pt x="1723612" y="1604232"/>
                </a:lnTo>
                <a:lnTo>
                  <a:pt x="1751705" y="1571482"/>
                </a:lnTo>
                <a:lnTo>
                  <a:pt x="1774564" y="1534656"/>
                </a:lnTo>
                <a:lnTo>
                  <a:pt x="1791609" y="1494332"/>
                </a:lnTo>
                <a:lnTo>
                  <a:pt x="1802260" y="1451090"/>
                </a:lnTo>
                <a:lnTo>
                  <a:pt x="1805940" y="1405508"/>
                </a:lnTo>
                <a:lnTo>
                  <a:pt x="1805940" y="281050"/>
                </a:lnTo>
                <a:lnTo>
                  <a:pt x="1802260" y="235469"/>
                </a:lnTo>
                <a:lnTo>
                  <a:pt x="1791609" y="192227"/>
                </a:lnTo>
                <a:lnTo>
                  <a:pt x="1774564" y="151903"/>
                </a:lnTo>
                <a:lnTo>
                  <a:pt x="1751705" y="115077"/>
                </a:lnTo>
                <a:lnTo>
                  <a:pt x="1723612" y="82327"/>
                </a:lnTo>
                <a:lnTo>
                  <a:pt x="1690862" y="54234"/>
                </a:lnTo>
                <a:lnTo>
                  <a:pt x="1654036" y="31375"/>
                </a:lnTo>
                <a:lnTo>
                  <a:pt x="1613712" y="14330"/>
                </a:lnTo>
                <a:lnTo>
                  <a:pt x="1570470" y="3679"/>
                </a:lnTo>
                <a:lnTo>
                  <a:pt x="1524889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B28516-B8B3-4F07-81C5-1FE88581C645}"/>
              </a:ext>
            </a:extLst>
          </p:cNvPr>
          <p:cNvSpPr txBox="1"/>
          <p:nvPr/>
        </p:nvSpPr>
        <p:spPr>
          <a:xfrm>
            <a:off x="409520" y="355986"/>
            <a:ext cx="1718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Φτιάξετε πεταλούδα με υλικά που έχετε στο σπίτι.</a:t>
            </a:r>
          </a:p>
          <a:p>
            <a:endParaRPr lang="el-GR" sz="1600" dirty="0"/>
          </a:p>
          <a:p>
            <a:endParaRPr lang="en-US" sz="1600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EE2C402-1904-492A-B256-2FA7263FE7FE}"/>
              </a:ext>
            </a:extLst>
          </p:cNvPr>
          <p:cNvSpPr/>
          <p:nvPr/>
        </p:nvSpPr>
        <p:spPr>
          <a:xfrm>
            <a:off x="3459182" y="2388824"/>
            <a:ext cx="2566416" cy="435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35B0ED25-7E88-4FB6-BB79-F195A4165278}"/>
              </a:ext>
            </a:extLst>
          </p:cNvPr>
          <p:cNvSpPr/>
          <p:nvPr/>
        </p:nvSpPr>
        <p:spPr>
          <a:xfrm>
            <a:off x="482050" y="3147731"/>
            <a:ext cx="2566416" cy="26332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1B218-6F8B-4E4A-8A9B-B533F277ACF0}"/>
              </a:ext>
            </a:extLst>
          </p:cNvPr>
          <p:cNvSpPr txBox="1"/>
          <p:nvPr/>
        </p:nvSpPr>
        <p:spPr>
          <a:xfrm>
            <a:off x="3492251" y="820535"/>
            <a:ext cx="25198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Dotum" panose="020B0600000101010101" pitchFamily="34" charset="-127"/>
                <a:ea typeface="Dotum" panose="020B0600000101010101" pitchFamily="34" charset="-127"/>
              </a:rPr>
              <a:t>Κύλινδροι χαρτιού υγείας, άχρηστο υλικό</a:t>
            </a:r>
          </a:p>
          <a:p>
            <a:pPr algn="ctr"/>
            <a:r>
              <a:rPr lang="el-GR" sz="1600" dirty="0">
                <a:latin typeface="Dotum" panose="020B0600000101010101" pitchFamily="34" charset="-127"/>
                <a:ea typeface="Dotum" panose="020B0600000101010101" pitchFamily="34" charset="-127"/>
              </a:rPr>
              <a:t>χαρτάκια χρωματιστά, χάντρες, κουμπιά, ματάκια, σύρμα πίπας, νερομπογιές  </a:t>
            </a:r>
          </a:p>
          <a:p>
            <a:endParaRPr lang="el-GR" sz="1600" dirty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5F5038-AD4B-418E-A989-07ABD4D36C37}"/>
              </a:ext>
            </a:extLst>
          </p:cNvPr>
          <p:cNvSpPr txBox="1"/>
          <p:nvPr/>
        </p:nvSpPr>
        <p:spPr>
          <a:xfrm>
            <a:off x="499752" y="2042620"/>
            <a:ext cx="254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Dotum" panose="020B0600000101010101" pitchFamily="34" charset="-127"/>
                <a:ea typeface="Dotum" panose="020B0600000101010101" pitchFamily="34" charset="-127"/>
              </a:rPr>
              <a:t>Κύλινδροι χαρτιού υγείας, πιάτα χάρτινα κομμένα, νερομπογιές ή παστέλς</a:t>
            </a:r>
          </a:p>
          <a:p>
            <a:endParaRPr lang="el-GR" sz="16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34428-919E-49C3-BE17-7B451CEBF0FB}"/>
              </a:ext>
            </a:extLst>
          </p:cNvPr>
          <p:cNvSpPr txBox="1"/>
          <p:nvPr/>
        </p:nvSpPr>
        <p:spPr>
          <a:xfrm>
            <a:off x="6381908" y="4970112"/>
            <a:ext cx="247013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latin typeface="Dotum" panose="020B0600000101010101" pitchFamily="34" charset="-127"/>
                <a:ea typeface="Dotum" panose="020B0600000101010101" pitchFamily="34" charset="-127"/>
              </a:rPr>
              <a:t>Χρωματιστά χαρτ</a:t>
            </a:r>
            <a:r>
              <a:rPr lang="en-US" sz="1400" dirty="0">
                <a:latin typeface="Dotum" panose="020B0600000101010101" pitchFamily="34" charset="-127"/>
                <a:ea typeface="Dotum" panose="020B0600000101010101" pitchFamily="34" charset="-127"/>
              </a:rPr>
              <a:t>o</a:t>
            </a:r>
            <a:r>
              <a:rPr lang="el-GR" sz="1400" dirty="0">
                <a:latin typeface="Dotum" panose="020B0600000101010101" pitchFamily="34" charset="-127"/>
                <a:ea typeface="Dotum" panose="020B0600000101010101" pitchFamily="34" charset="-127"/>
              </a:rPr>
              <a:t>νάκια για το σώμα, σύρμα πίπας για κεραίες. Τα φτερά είναι με άσπρες χαρτοπετσέτες. Οι πιτσίλες στις χαρτοπετσέτες γίνονται με νερομπογιά </a:t>
            </a:r>
          </a:p>
          <a:p>
            <a:endParaRPr lang="el-GR" sz="1400" dirty="0"/>
          </a:p>
          <a:p>
            <a:endParaRPr lang="en-US" sz="1600" dirty="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7CE8D2B0-667F-4B82-A914-87320EF8106F}"/>
              </a:ext>
            </a:extLst>
          </p:cNvPr>
          <p:cNvSpPr txBox="1"/>
          <p:nvPr/>
        </p:nvSpPr>
        <p:spPr>
          <a:xfrm>
            <a:off x="406012" y="5822611"/>
            <a:ext cx="23406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rgbClr val="614FE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1600" b="1" dirty="0">
                <a:solidFill>
                  <a:srgbClr val="614FE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Περιμένουμε δημιουργίες σας!</a:t>
            </a:r>
            <a:endParaRPr sz="1600" b="1" dirty="0">
              <a:solidFill>
                <a:srgbClr val="614FE9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B5AA69-6471-4BC0-A597-B403ACC173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2" y="6518581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pic>
        <p:nvPicPr>
          <p:cNvPr id="1026" name="Picture 2" descr="P1010010">
            <a:extLst>
              <a:ext uri="{FF2B5EF4-FFF2-40B4-BE49-F238E27FC236}">
                <a16:creationId xmlns:a16="http://schemas.microsoft.com/office/drawing/2014/main" id="{603BF2A6-0013-4EF9-8BD8-3104F7A0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8332" y="1517198"/>
            <a:ext cx="2362963" cy="22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1010011">
            <a:extLst>
              <a:ext uri="{FF2B5EF4-FFF2-40B4-BE49-F238E27FC236}">
                <a16:creationId xmlns:a16="http://schemas.microsoft.com/office/drawing/2014/main" id="{6059545E-748B-4798-BB76-CBD003B4D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3789039"/>
            <a:ext cx="1602060" cy="11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78">
            <a:extLst>
              <a:ext uri="{FF2B5EF4-FFF2-40B4-BE49-F238E27FC236}">
                <a16:creationId xmlns:a16="http://schemas.microsoft.com/office/drawing/2014/main" id="{E5471C67-FE03-441D-9B9D-5038B20A0BFC}"/>
              </a:ext>
            </a:extLst>
          </p:cNvPr>
          <p:cNvSpPr/>
          <p:nvPr/>
        </p:nvSpPr>
        <p:spPr>
          <a:xfrm rot="17845087">
            <a:off x="7438336" y="143526"/>
            <a:ext cx="1296144" cy="108012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0" name="Picture 6" descr="P1010012">
            <a:extLst>
              <a:ext uri="{FF2B5EF4-FFF2-40B4-BE49-F238E27FC236}">
                <a16:creationId xmlns:a16="http://schemas.microsoft.com/office/drawing/2014/main" id="{B9D13979-849C-4424-AFD5-D4085921E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8236" y="3777716"/>
            <a:ext cx="1221474" cy="11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D4FFDB-C1EF-4C2C-AB18-0D206E44200C}"/>
              </a:ext>
            </a:extLst>
          </p:cNvPr>
          <p:cNvSpPr/>
          <p:nvPr/>
        </p:nvSpPr>
        <p:spPr>
          <a:xfrm>
            <a:off x="113087" y="6280"/>
            <a:ext cx="89178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altLang="el-GR" sz="2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Χρησιμοποιήστε τη φαντασία σας και φτιάξετε με φρούτα</a:t>
            </a:r>
          </a:p>
          <a:p>
            <a:pPr algn="ctr"/>
            <a:r>
              <a:rPr lang="el-GR" altLang="el-GR" sz="2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 μια φρουτένια πεταλούδα</a:t>
            </a:r>
            <a:r>
              <a:rPr lang="el-GR" altLang="el-GR" sz="2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Dotum" panose="020B0600000101010101" pitchFamily="34" charset="-127"/>
                <a:ea typeface="Dotum" panose="020B0600000101010101" pitchFamily="34" charset="-127"/>
              </a:rPr>
              <a:t>!</a:t>
            </a:r>
            <a:endParaRPr lang="en-US" sz="2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8F87F5C8-3937-42E9-80BC-383DD7F2357B}"/>
              </a:ext>
            </a:extLst>
          </p:cNvPr>
          <p:cNvSpPr txBox="1"/>
          <p:nvPr/>
        </p:nvSpPr>
        <p:spPr>
          <a:xfrm>
            <a:off x="519234" y="3458203"/>
            <a:ext cx="2340610" cy="996535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>
            <a:defPPr>
              <a:defRPr lang="es-ES"/>
            </a:defPPr>
            <a:lvl1pPr>
              <a:defRPr>
                <a:solidFill>
                  <a:schemeClr val="dk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dirty="0">
                <a:latin typeface="Dotum" panose="020B0600000101010101" pitchFamily="34" charset="-127"/>
                <a:ea typeface="Dotum" panose="020B0600000101010101" pitchFamily="34" charset="-127"/>
              </a:rPr>
              <a:t>Περιμένουμε να φωτογραφήσετε τις δημιουργίες σας!</a:t>
            </a:r>
          </a:p>
          <a:p>
            <a:endParaRPr lang="el-GR" dirty="0"/>
          </a:p>
          <a:p>
            <a:endParaRPr lang="el-GR" dirty="0"/>
          </a:p>
          <a:p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D2BA5A-6F8B-4F14-9EDD-9B476138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44" y="1175776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Δεν υπάρχει διαθέσιμη περιγραφή.">
            <a:extLst>
              <a:ext uri="{FF2B5EF4-FFF2-40B4-BE49-F238E27FC236}">
                <a16:creationId xmlns:a16="http://schemas.microsoft.com/office/drawing/2014/main" id="{FFD48AD6-3713-4702-A0AB-209EAC8F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212" y="4293096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0CBB0177-8D32-4F8D-B1DB-94BDFB93ACF2}"/>
              </a:ext>
            </a:extLst>
          </p:cNvPr>
          <p:cNvSpPr txBox="1"/>
          <p:nvPr/>
        </p:nvSpPr>
        <p:spPr>
          <a:xfrm>
            <a:off x="6232694" y="3259806"/>
            <a:ext cx="2340610" cy="1393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2800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28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Καλή σας όρεξη!</a:t>
            </a:r>
          </a:p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endParaRPr lang="el-GR" sz="1600" b="1" dirty="0">
              <a:solidFill>
                <a:srgbClr val="614FE9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endParaRPr sz="1600" b="1" dirty="0">
              <a:solidFill>
                <a:srgbClr val="614FE9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87B295EF-5DDC-4B10-910E-0E3BBD018983}"/>
              </a:ext>
            </a:extLst>
          </p:cNvPr>
          <p:cNvSpPr/>
          <p:nvPr/>
        </p:nvSpPr>
        <p:spPr>
          <a:xfrm>
            <a:off x="3458936" y="953203"/>
            <a:ext cx="2062004" cy="216332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58DAD-1DE5-4616-8613-86C23DBE04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505619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sp>
        <p:nvSpPr>
          <p:cNvPr id="13" name="object 7">
            <a:extLst>
              <a:ext uri="{FF2B5EF4-FFF2-40B4-BE49-F238E27FC236}">
                <a16:creationId xmlns:a16="http://schemas.microsoft.com/office/drawing/2014/main" id="{61235CA7-1066-4B48-BEF4-C5AC532B3E48}"/>
              </a:ext>
            </a:extLst>
          </p:cNvPr>
          <p:cNvSpPr txBox="1"/>
          <p:nvPr/>
        </p:nvSpPr>
        <p:spPr>
          <a:xfrm>
            <a:off x="438886" y="4665446"/>
            <a:ext cx="2501306" cy="2048777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>
            <a:defPPr>
              <a:defRPr lang="es-ES"/>
            </a:defPPr>
            <a:lvl1pPr>
              <a:defRPr>
                <a:solidFill>
                  <a:schemeClr val="dk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dirty="0">
                <a:latin typeface="Dotum" panose="020B0600000101010101" pitchFamily="34" charset="-127"/>
                <a:ea typeface="Dotum" panose="020B0600000101010101" pitchFamily="34" charset="-127"/>
              </a:rPr>
              <a:t>Γράψετε με 3 λέξεις πως ήταν αυτή η γευστική εμπειρία σας!</a:t>
            </a:r>
          </a:p>
          <a:p>
            <a:pPr algn="ctr"/>
            <a:r>
              <a:rPr lang="el-GR" dirty="0">
                <a:latin typeface="Dotum" panose="020B0600000101010101" pitchFamily="34" charset="-127"/>
                <a:ea typeface="Dotum" panose="020B0600000101010101" pitchFamily="34" charset="-127"/>
              </a:rPr>
              <a:t>νόστιμη</a:t>
            </a:r>
          </a:p>
          <a:p>
            <a:pPr algn="ctr"/>
            <a:r>
              <a:rPr lang="en-US" dirty="0"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</a:p>
          <a:p>
            <a:pPr algn="ctr"/>
            <a:r>
              <a:rPr lang="en-US" dirty="0"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  <a:endParaRPr lang="el-GR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endParaRPr lang="el-GR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endParaRPr lang="el-GR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el-GR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endParaRPr lang="el-GR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l-GR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el-GR" dirty="0"/>
          </a:p>
          <a:p>
            <a:endParaRPr lang="el-GR" dirty="0"/>
          </a:p>
          <a:p>
            <a:endParaRPr dirty="0"/>
          </a:p>
        </p:txBody>
      </p:sp>
      <p:pic>
        <p:nvPicPr>
          <p:cNvPr id="2050" name="Picture 2" descr="Βάφλα Φρούτων Πεταλούδα για το Πάρτι : PaidikoParty.gr">
            <a:extLst>
              <a:ext uri="{FF2B5EF4-FFF2-40B4-BE49-F238E27FC236}">
                <a16:creationId xmlns:a16="http://schemas.microsoft.com/office/drawing/2014/main" id="{AB32AC8E-8D47-48E4-9750-6281AC3A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732" y="1118625"/>
            <a:ext cx="25527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Φρουτένια σνακ σε σχήμα ζώου που θα ενθουσιάσουν τα παιδιά">
            <a:extLst>
              <a:ext uri="{FF2B5EF4-FFF2-40B4-BE49-F238E27FC236}">
                <a16:creationId xmlns:a16="http://schemas.microsoft.com/office/drawing/2014/main" id="{6167C6A8-BD4F-4567-8A0D-C3EA43B39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616" y="3448532"/>
            <a:ext cx="2501306" cy="29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2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6267521-E10C-46F4-942C-FEE93B87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65" y="102667"/>
            <a:ext cx="8692127" cy="1143000"/>
          </a:xfrm>
        </p:spPr>
        <p:txBody>
          <a:bodyPr/>
          <a:lstStyle/>
          <a:p>
            <a:r>
              <a:rPr lang="el-GR" altLang="el-GR" sz="48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Ας γνωρίσουμε τα έντομα...</a:t>
            </a:r>
            <a:endParaRPr lang="en-GB" altLang="el-GR" sz="4800" b="1" kern="1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13315" name="Picture 2" descr="https://next3-assets.s3.amazonaws.com/activities/219/backgrounds-1423861720-Grass_Activity_01.gif">
            <a:extLst>
              <a:ext uri="{FF2B5EF4-FFF2-40B4-BE49-F238E27FC236}">
                <a16:creationId xmlns:a16="http://schemas.microsoft.com/office/drawing/2014/main" id="{737E26C4-FFC5-41CD-A0DD-A1A1DA905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4279">
            <a:off x="141288" y="2208213"/>
            <a:ext cx="58737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s://next3-assets.s3.amazonaws.com/activities/219/backgrounds-1423861720-Grass_Activity_01.gif">
            <a:extLst>
              <a:ext uri="{FF2B5EF4-FFF2-40B4-BE49-F238E27FC236}">
                <a16:creationId xmlns:a16="http://schemas.microsoft.com/office/drawing/2014/main" id="{60E08BEC-3BFA-45E6-8665-A327E20963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492375"/>
            <a:ext cx="374491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6" descr="http://www.jdshoneyheadquarters.com/animations/gifs/bee_animationGIF.gif">
            <a:extLst>
              <a:ext uri="{FF2B5EF4-FFF2-40B4-BE49-F238E27FC236}">
                <a16:creationId xmlns:a16="http://schemas.microsoft.com/office/drawing/2014/main" id="{708013DB-2CAD-415C-9891-F9D7B2E77A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2751138"/>
            <a:ext cx="251936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0966486C-DD9B-4ABF-A4D0-0849A1483A5E}"/>
              </a:ext>
            </a:extLst>
          </p:cNvPr>
          <p:cNvSpPr/>
          <p:nvPr/>
        </p:nvSpPr>
        <p:spPr>
          <a:xfrm>
            <a:off x="3665909" y="1552123"/>
            <a:ext cx="2444750" cy="1295400"/>
          </a:xfrm>
          <a:prstGeom prst="wedgeRoundRectCallout">
            <a:avLst>
              <a:gd name="adj1" fmla="val -39544"/>
              <a:gd name="adj2" fmla="val 9396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r>
              <a:rPr lang="el-GR" sz="20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Ποια έντομα βλέπετε στην εικόνα;</a:t>
            </a:r>
            <a:endParaRPr lang="en-GB" sz="2000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6" name="object 78">
            <a:extLst>
              <a:ext uri="{FF2B5EF4-FFF2-40B4-BE49-F238E27FC236}">
                <a16:creationId xmlns:a16="http://schemas.microsoft.com/office/drawing/2014/main" id="{62D78255-3AB2-4AD2-8E91-564EB0F497B5}"/>
              </a:ext>
            </a:extLst>
          </p:cNvPr>
          <p:cNvSpPr/>
          <p:nvPr/>
        </p:nvSpPr>
        <p:spPr>
          <a:xfrm>
            <a:off x="6837873" y="1683937"/>
            <a:ext cx="1676399" cy="126563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82">
            <a:extLst>
              <a:ext uri="{FF2B5EF4-FFF2-40B4-BE49-F238E27FC236}">
                <a16:creationId xmlns:a16="http://schemas.microsoft.com/office/drawing/2014/main" id="{7F4B50AF-9F19-421F-8E17-446F4AB30E38}"/>
              </a:ext>
            </a:extLst>
          </p:cNvPr>
          <p:cNvSpPr/>
          <p:nvPr/>
        </p:nvSpPr>
        <p:spPr>
          <a:xfrm>
            <a:off x="7507288" y="4745037"/>
            <a:ext cx="1676400" cy="175310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2">
            <a:extLst>
              <a:ext uri="{FF2B5EF4-FFF2-40B4-BE49-F238E27FC236}">
                <a16:creationId xmlns:a16="http://schemas.microsoft.com/office/drawing/2014/main" id="{DDAB3F7F-38C6-4234-B9FD-BCA2DF450327}"/>
              </a:ext>
            </a:extLst>
          </p:cNvPr>
          <p:cNvSpPr txBox="1"/>
          <p:nvPr/>
        </p:nvSpPr>
        <p:spPr>
          <a:xfrm>
            <a:off x="7445746" y="1474807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</a:t>
            </a: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ταλού</a:t>
            </a: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δα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ject 72">
            <a:extLst>
              <a:ext uri="{FF2B5EF4-FFF2-40B4-BE49-F238E27FC236}">
                <a16:creationId xmlns:a16="http://schemas.microsoft.com/office/drawing/2014/main" id="{D1CA18ED-2D7A-4465-80E4-5C33CE48CB5B}"/>
              </a:ext>
            </a:extLst>
          </p:cNvPr>
          <p:cNvSpPr txBox="1"/>
          <p:nvPr/>
        </p:nvSpPr>
        <p:spPr>
          <a:xfrm>
            <a:off x="7881876" y="4420738"/>
            <a:ext cx="9070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αράχνη</a:t>
            </a:r>
            <a:endParaRPr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84">
            <a:extLst>
              <a:ext uri="{FF2B5EF4-FFF2-40B4-BE49-F238E27FC236}">
                <a16:creationId xmlns:a16="http://schemas.microsoft.com/office/drawing/2014/main" id="{8FB43684-BC08-4F8D-85E5-BDC965FE1F54}"/>
              </a:ext>
            </a:extLst>
          </p:cNvPr>
          <p:cNvSpPr/>
          <p:nvPr/>
        </p:nvSpPr>
        <p:spPr>
          <a:xfrm>
            <a:off x="4082662" y="3506602"/>
            <a:ext cx="1258152" cy="12954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5">
            <a:extLst>
              <a:ext uri="{FF2B5EF4-FFF2-40B4-BE49-F238E27FC236}">
                <a16:creationId xmlns:a16="http://schemas.microsoft.com/office/drawing/2014/main" id="{A4950D3B-BF4E-457C-BD46-E36160A2944C}"/>
              </a:ext>
            </a:extLst>
          </p:cNvPr>
          <p:cNvSpPr/>
          <p:nvPr/>
        </p:nvSpPr>
        <p:spPr>
          <a:xfrm>
            <a:off x="1966096" y="5114644"/>
            <a:ext cx="2247900" cy="126897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2">
            <a:extLst>
              <a:ext uri="{FF2B5EF4-FFF2-40B4-BE49-F238E27FC236}">
                <a16:creationId xmlns:a16="http://schemas.microsoft.com/office/drawing/2014/main" id="{B6645EE6-ECD2-4F84-9EBB-DEC9C6549088}"/>
              </a:ext>
            </a:extLst>
          </p:cNvPr>
          <p:cNvSpPr txBox="1"/>
          <p:nvPr/>
        </p:nvSpPr>
        <p:spPr>
          <a:xfrm>
            <a:off x="4319587" y="3361691"/>
            <a:ext cx="9070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μύγα</a:t>
            </a:r>
            <a:endParaRPr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bject 72">
            <a:extLst>
              <a:ext uri="{FF2B5EF4-FFF2-40B4-BE49-F238E27FC236}">
                <a16:creationId xmlns:a16="http://schemas.microsoft.com/office/drawing/2014/main" id="{7DF9A595-C5C8-401A-891E-DF9C4D8EEBF5}"/>
              </a:ext>
            </a:extLst>
          </p:cNvPr>
          <p:cNvSpPr txBox="1"/>
          <p:nvPr/>
        </p:nvSpPr>
        <p:spPr>
          <a:xfrm>
            <a:off x="2347388" y="4829861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κουνούπι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79">
            <a:extLst>
              <a:ext uri="{FF2B5EF4-FFF2-40B4-BE49-F238E27FC236}">
                <a16:creationId xmlns:a16="http://schemas.microsoft.com/office/drawing/2014/main" id="{C0314D3F-8E7A-4B00-B3D1-919F239CA717}"/>
              </a:ext>
            </a:extLst>
          </p:cNvPr>
          <p:cNvSpPr/>
          <p:nvPr/>
        </p:nvSpPr>
        <p:spPr>
          <a:xfrm>
            <a:off x="436559" y="2245575"/>
            <a:ext cx="1255121" cy="60962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2">
            <a:extLst>
              <a:ext uri="{FF2B5EF4-FFF2-40B4-BE49-F238E27FC236}">
                <a16:creationId xmlns:a16="http://schemas.microsoft.com/office/drawing/2014/main" id="{1C992264-0895-45A8-AD26-D5D81CDDF485}"/>
              </a:ext>
            </a:extLst>
          </p:cNvPr>
          <p:cNvSpPr txBox="1"/>
          <p:nvPr/>
        </p:nvSpPr>
        <p:spPr>
          <a:xfrm>
            <a:off x="267865" y="1810095"/>
            <a:ext cx="1241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μέλισσα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bject 80">
            <a:extLst>
              <a:ext uri="{FF2B5EF4-FFF2-40B4-BE49-F238E27FC236}">
                <a16:creationId xmlns:a16="http://schemas.microsoft.com/office/drawing/2014/main" id="{8CF520E4-270A-48C7-AAC7-D156734E56F5}"/>
              </a:ext>
            </a:extLst>
          </p:cNvPr>
          <p:cNvSpPr/>
          <p:nvPr/>
        </p:nvSpPr>
        <p:spPr>
          <a:xfrm>
            <a:off x="5862079" y="4608111"/>
            <a:ext cx="1566238" cy="1051326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2">
            <a:extLst>
              <a:ext uri="{FF2B5EF4-FFF2-40B4-BE49-F238E27FC236}">
                <a16:creationId xmlns:a16="http://schemas.microsoft.com/office/drawing/2014/main" id="{7FA22526-2AF2-42DB-9A5A-FC80524C5113}"/>
              </a:ext>
            </a:extLst>
          </p:cNvPr>
          <p:cNvSpPr txBox="1"/>
          <p:nvPr/>
        </p:nvSpPr>
        <p:spPr>
          <a:xfrm>
            <a:off x="5794373" y="4332998"/>
            <a:ext cx="148031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πασχαλίτσ</a:t>
            </a: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bject 81">
            <a:extLst>
              <a:ext uri="{FF2B5EF4-FFF2-40B4-BE49-F238E27FC236}">
                <a16:creationId xmlns:a16="http://schemas.microsoft.com/office/drawing/2014/main" id="{EF59A95D-F287-4AE0-95BD-55064A4CE449}"/>
              </a:ext>
            </a:extLst>
          </p:cNvPr>
          <p:cNvSpPr/>
          <p:nvPr/>
        </p:nvSpPr>
        <p:spPr>
          <a:xfrm>
            <a:off x="-96349" y="5493446"/>
            <a:ext cx="1653483" cy="136455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72">
            <a:extLst>
              <a:ext uri="{FF2B5EF4-FFF2-40B4-BE49-F238E27FC236}">
                <a16:creationId xmlns:a16="http://schemas.microsoft.com/office/drawing/2014/main" id="{BDEB756C-1F4F-4DB5-A67F-814ADF22925E}"/>
              </a:ext>
            </a:extLst>
          </p:cNvPr>
          <p:cNvSpPr txBox="1"/>
          <p:nvPr/>
        </p:nvSpPr>
        <p:spPr>
          <a:xfrm>
            <a:off x="951521" y="6365252"/>
            <a:ext cx="148031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μυρμήγκι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bject 83">
            <a:extLst>
              <a:ext uri="{FF2B5EF4-FFF2-40B4-BE49-F238E27FC236}">
                <a16:creationId xmlns:a16="http://schemas.microsoft.com/office/drawing/2014/main" id="{17FFEC08-EB1A-411F-8D76-D3AABE5D17C7}"/>
              </a:ext>
            </a:extLst>
          </p:cNvPr>
          <p:cNvSpPr/>
          <p:nvPr/>
        </p:nvSpPr>
        <p:spPr>
          <a:xfrm>
            <a:off x="3826870" y="5042428"/>
            <a:ext cx="2600960" cy="1600197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72">
            <a:extLst>
              <a:ext uri="{FF2B5EF4-FFF2-40B4-BE49-F238E27FC236}">
                <a16:creationId xmlns:a16="http://schemas.microsoft.com/office/drawing/2014/main" id="{5B9AA3E2-AA52-419C-B4E3-1D0B1C6D4387}"/>
              </a:ext>
            </a:extLst>
          </p:cNvPr>
          <p:cNvSpPr txBox="1"/>
          <p:nvPr/>
        </p:nvSpPr>
        <p:spPr>
          <a:xfrm>
            <a:off x="4336300" y="4988862"/>
            <a:ext cx="10469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ακρίδα</a:t>
            </a:r>
            <a:endParaRPr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324A04D-B351-46E9-8ADB-CAC70A9E99A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371" y="6521811"/>
            <a:ext cx="1691680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458DAD-1DE5-4616-8613-86C23DBE04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505619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B8B6F-F7EF-4206-B692-B2F864568588}"/>
              </a:ext>
            </a:extLst>
          </p:cNvPr>
          <p:cNvSpPr txBox="1"/>
          <p:nvPr/>
        </p:nvSpPr>
        <p:spPr>
          <a:xfrm>
            <a:off x="539552" y="40466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Πηγή</a:t>
            </a:r>
            <a:r>
              <a:rPr lang="en-US" dirty="0"/>
              <a:t> : Olagiatonhpiagwgeio.blogspot.com</a:t>
            </a:r>
            <a:endParaRPr lang="el-GR" dirty="0"/>
          </a:p>
          <a:p>
            <a:endParaRPr lang="el-GR" dirty="0"/>
          </a:p>
          <a:p>
            <a:r>
              <a:rPr lang="el-GR" dirty="0"/>
              <a:t>Πληροφορίες για τον  κύκλο ζωής της πεταλούδας / εικόνες </a:t>
            </a:r>
            <a:endParaRPr lang="en-U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946C8B8-4BCD-4C5B-8A76-2D6EE5BDF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740" y="3175937"/>
            <a:ext cx="4680520" cy="35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78">
            <a:extLst>
              <a:ext uri="{FF2B5EF4-FFF2-40B4-BE49-F238E27FC236}">
                <a16:creationId xmlns:a16="http://schemas.microsoft.com/office/drawing/2014/main" id="{33EFD8B1-E069-436F-9B43-C84D6B339D34}"/>
              </a:ext>
            </a:extLst>
          </p:cNvPr>
          <p:cNvSpPr/>
          <p:nvPr/>
        </p:nvSpPr>
        <p:spPr>
          <a:xfrm>
            <a:off x="467544" y="2999747"/>
            <a:ext cx="1362074" cy="101382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78">
            <a:extLst>
              <a:ext uri="{FF2B5EF4-FFF2-40B4-BE49-F238E27FC236}">
                <a16:creationId xmlns:a16="http://schemas.microsoft.com/office/drawing/2014/main" id="{F7C24904-8284-4DAC-B4EF-F6CFC992D016}"/>
              </a:ext>
            </a:extLst>
          </p:cNvPr>
          <p:cNvSpPr/>
          <p:nvPr/>
        </p:nvSpPr>
        <p:spPr>
          <a:xfrm rot="1149887">
            <a:off x="7443049" y="5244033"/>
            <a:ext cx="1362074" cy="101382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D4375C67-940E-4B6F-8F55-AB2EFBA38464}"/>
              </a:ext>
            </a:extLst>
          </p:cNvPr>
          <p:cNvSpPr txBox="1"/>
          <p:nvPr/>
        </p:nvSpPr>
        <p:spPr>
          <a:xfrm>
            <a:off x="179512" y="1461236"/>
            <a:ext cx="8496944" cy="20345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2800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28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Επιλέξετε τη δραστηριότητα ή τις δραστηριότητες που θέλετε να εργαστείτε!</a:t>
            </a:r>
          </a:p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endParaRPr lang="el-GR" sz="800" b="1" dirty="0">
              <a:solidFill>
                <a:srgbClr val="FF000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l-GR" sz="28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Στείλετε μας φωτογραφίες σας!</a:t>
            </a:r>
          </a:p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endParaRPr lang="el-GR" sz="1600" b="1" dirty="0">
              <a:solidFill>
                <a:srgbClr val="614FE9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endParaRPr sz="1600" b="1" dirty="0">
              <a:solidFill>
                <a:srgbClr val="614FE9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345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21DE8236-700D-466A-B872-090F9089E1DB}"/>
              </a:ext>
            </a:extLst>
          </p:cNvPr>
          <p:cNvSpPr/>
          <p:nvPr/>
        </p:nvSpPr>
        <p:spPr>
          <a:xfrm>
            <a:off x="1516715" y="1884550"/>
            <a:ext cx="6730009" cy="476424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CE4BF138-4E70-424E-A30A-20DF95415FE1}"/>
              </a:ext>
            </a:extLst>
          </p:cNvPr>
          <p:cNvSpPr/>
          <p:nvPr/>
        </p:nvSpPr>
        <p:spPr>
          <a:xfrm>
            <a:off x="309720" y="50599"/>
            <a:ext cx="2819400" cy="1043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sz="2000" dirty="0"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DB6D218-2CF5-436D-B0D7-B39FC541C920}"/>
              </a:ext>
            </a:extLst>
          </p:cNvPr>
          <p:cNvSpPr/>
          <p:nvPr/>
        </p:nvSpPr>
        <p:spPr>
          <a:xfrm>
            <a:off x="6012160" y="152399"/>
            <a:ext cx="2819400" cy="10960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sz="2000">
              <a:solidFill>
                <a:schemeClr val="lt1"/>
              </a:solidFill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C42EDC7-9372-475C-8CC0-5560D2E5F0A0}"/>
              </a:ext>
            </a:extLst>
          </p:cNvPr>
          <p:cNvSpPr/>
          <p:nvPr/>
        </p:nvSpPr>
        <p:spPr>
          <a:xfrm>
            <a:off x="4139952" y="44872"/>
            <a:ext cx="1062977" cy="13606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92F14C6-7D13-49C2-9628-C57EE941F6FA}"/>
              </a:ext>
            </a:extLst>
          </p:cNvPr>
          <p:cNvSpPr txBox="1"/>
          <p:nvPr/>
        </p:nvSpPr>
        <p:spPr>
          <a:xfrm>
            <a:off x="467544" y="232992"/>
            <a:ext cx="234061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Ελάτε να γνωρίσουμε</a:t>
            </a:r>
            <a:r>
              <a:rPr lang="en-US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τον κύκλο ζωής της πεταλούδας</a:t>
            </a:r>
            <a:endParaRPr sz="16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8" name="object 44">
            <a:extLst>
              <a:ext uri="{FF2B5EF4-FFF2-40B4-BE49-F238E27FC236}">
                <a16:creationId xmlns:a16="http://schemas.microsoft.com/office/drawing/2014/main" id="{0259CBF7-35BC-4FD8-AAEA-2B3CC5C8177B}"/>
              </a:ext>
            </a:extLst>
          </p:cNvPr>
          <p:cNvSpPr txBox="1"/>
          <p:nvPr/>
        </p:nvSpPr>
        <p:spPr>
          <a:xfrm>
            <a:off x="6189534" y="206327"/>
            <a:ext cx="22472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 algn="ctr">
              <a:spcBef>
                <a:spcPts val="105"/>
              </a:spcBef>
            </a:pPr>
            <a:r>
              <a:rPr lang="el-GR" sz="14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Πατήστε το σύνδεσμο για να μάθετε περισσότερες πληροφορίες</a:t>
            </a:r>
            <a:endParaRPr sz="14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1" name="object 72">
            <a:extLst>
              <a:ext uri="{FF2B5EF4-FFF2-40B4-BE49-F238E27FC236}">
                <a16:creationId xmlns:a16="http://schemas.microsoft.com/office/drawing/2014/main" id="{D9A5118E-9CF2-4BA9-9E24-17B78ADA9556}"/>
              </a:ext>
            </a:extLst>
          </p:cNvPr>
          <p:cNvSpPr txBox="1"/>
          <p:nvPr/>
        </p:nvSpPr>
        <p:spPr>
          <a:xfrm>
            <a:off x="5846663" y="2806367"/>
            <a:ext cx="9070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αυγό</a:t>
            </a:r>
            <a:endParaRPr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72">
            <a:extLst>
              <a:ext uri="{FF2B5EF4-FFF2-40B4-BE49-F238E27FC236}">
                <a16:creationId xmlns:a16="http://schemas.microsoft.com/office/drawing/2014/main" id="{0C5D0D6F-9561-4035-A4E0-39463C160DAA}"/>
              </a:ext>
            </a:extLst>
          </p:cNvPr>
          <p:cNvSpPr txBox="1"/>
          <p:nvPr/>
        </p:nvSpPr>
        <p:spPr>
          <a:xfrm>
            <a:off x="6565731" y="4219230"/>
            <a:ext cx="9070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κάμπια</a:t>
            </a:r>
            <a:endParaRPr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72">
            <a:extLst>
              <a:ext uri="{FF2B5EF4-FFF2-40B4-BE49-F238E27FC236}">
                <a16:creationId xmlns:a16="http://schemas.microsoft.com/office/drawing/2014/main" id="{385536BF-D657-438A-AA95-9196E527B411}"/>
              </a:ext>
            </a:extLst>
          </p:cNvPr>
          <p:cNvSpPr txBox="1"/>
          <p:nvPr/>
        </p:nvSpPr>
        <p:spPr>
          <a:xfrm>
            <a:off x="4013988" y="5782684"/>
            <a:ext cx="1314903" cy="2880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χρυσαλίδα</a:t>
            </a:r>
            <a:endParaRPr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72">
            <a:extLst>
              <a:ext uri="{FF2B5EF4-FFF2-40B4-BE49-F238E27FC236}">
                <a16:creationId xmlns:a16="http://schemas.microsoft.com/office/drawing/2014/main" id="{B782C0DE-81BD-46CC-B9D3-0D33A42191B6}"/>
              </a:ext>
            </a:extLst>
          </p:cNvPr>
          <p:cNvSpPr txBox="1"/>
          <p:nvPr/>
        </p:nvSpPr>
        <p:spPr>
          <a:xfrm>
            <a:off x="2614897" y="4450963"/>
            <a:ext cx="1314903" cy="2880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πεταλούδα</a:t>
            </a:r>
            <a:endParaRPr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43">
            <a:extLst>
              <a:ext uri="{FF2B5EF4-FFF2-40B4-BE49-F238E27FC236}">
                <a16:creationId xmlns:a16="http://schemas.microsoft.com/office/drawing/2014/main" id="{230184B9-2DA4-431D-86CE-44FDDB8EF593}"/>
              </a:ext>
            </a:extLst>
          </p:cNvPr>
          <p:cNvSpPr/>
          <p:nvPr/>
        </p:nvSpPr>
        <p:spPr>
          <a:xfrm>
            <a:off x="6063247" y="5107761"/>
            <a:ext cx="824029" cy="818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2">
            <a:extLst>
              <a:ext uri="{FF2B5EF4-FFF2-40B4-BE49-F238E27FC236}">
                <a16:creationId xmlns:a16="http://schemas.microsoft.com/office/drawing/2014/main" id="{4D0BCFFE-A389-4215-B321-AE021A259C46}"/>
              </a:ext>
            </a:extLst>
          </p:cNvPr>
          <p:cNvSpPr txBox="1"/>
          <p:nvPr/>
        </p:nvSpPr>
        <p:spPr>
          <a:xfrm>
            <a:off x="5879559" y="4787825"/>
            <a:ext cx="11397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κουκούλι</a:t>
            </a:r>
            <a:endParaRPr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7D03EB-4D2E-4DC5-A745-D5E0676F9A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48817"/>
            <a:ext cx="1691680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DCF14B-9B6C-485E-8F34-BABC2F1EE462}"/>
              </a:ext>
            </a:extLst>
          </p:cNvPr>
          <p:cNvSpPr/>
          <p:nvPr/>
        </p:nvSpPr>
        <p:spPr>
          <a:xfrm>
            <a:off x="192568" y="1288740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https://safeyoutube.net/w/CCnH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1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51ECCA07-E4FD-474D-A31A-616277E42889}"/>
              </a:ext>
            </a:extLst>
          </p:cNvPr>
          <p:cNvSpPr/>
          <p:nvPr/>
        </p:nvSpPr>
        <p:spPr>
          <a:xfrm>
            <a:off x="755576" y="224644"/>
            <a:ext cx="7632848" cy="640871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01A4D-C8FA-4641-8111-1709142A4C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2344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sp>
        <p:nvSpPr>
          <p:cNvPr id="3" name="object 78">
            <a:extLst>
              <a:ext uri="{FF2B5EF4-FFF2-40B4-BE49-F238E27FC236}">
                <a16:creationId xmlns:a16="http://schemas.microsoft.com/office/drawing/2014/main" id="{58162357-C9AA-4E21-AF7E-FEE890BFFBAE}"/>
              </a:ext>
            </a:extLst>
          </p:cNvPr>
          <p:cNvSpPr/>
          <p:nvPr/>
        </p:nvSpPr>
        <p:spPr>
          <a:xfrm>
            <a:off x="107504" y="4509120"/>
            <a:ext cx="1676399" cy="126563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84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505C18A2-A4FB-41A2-AA02-5D9E556AEA80}"/>
              </a:ext>
            </a:extLst>
          </p:cNvPr>
          <p:cNvSpPr/>
          <p:nvPr/>
        </p:nvSpPr>
        <p:spPr>
          <a:xfrm>
            <a:off x="395536" y="116632"/>
            <a:ext cx="8208912" cy="662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78">
            <a:extLst>
              <a:ext uri="{FF2B5EF4-FFF2-40B4-BE49-F238E27FC236}">
                <a16:creationId xmlns:a16="http://schemas.microsoft.com/office/drawing/2014/main" id="{4AB10512-D1F4-4909-9E56-7250C68BD9B3}"/>
              </a:ext>
            </a:extLst>
          </p:cNvPr>
          <p:cNvSpPr/>
          <p:nvPr/>
        </p:nvSpPr>
        <p:spPr>
          <a:xfrm>
            <a:off x="-70048" y="5229200"/>
            <a:ext cx="1676399" cy="126563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5C6F3-D7B6-435C-8231-1C2DB95FE3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164" y="6388987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42625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CE60B6-6D02-4D7B-BF6D-7460AF252FA6}"/>
              </a:ext>
            </a:extLst>
          </p:cNvPr>
          <p:cNvSpPr/>
          <p:nvPr/>
        </p:nvSpPr>
        <p:spPr>
          <a:xfrm>
            <a:off x="827584" y="116632"/>
            <a:ext cx="7560840" cy="655272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78">
            <a:extLst>
              <a:ext uri="{FF2B5EF4-FFF2-40B4-BE49-F238E27FC236}">
                <a16:creationId xmlns:a16="http://schemas.microsoft.com/office/drawing/2014/main" id="{E69629DB-A7A5-48AF-979B-BAEE00487B03}"/>
              </a:ext>
            </a:extLst>
          </p:cNvPr>
          <p:cNvSpPr/>
          <p:nvPr/>
        </p:nvSpPr>
        <p:spPr>
          <a:xfrm>
            <a:off x="3275856" y="5403722"/>
            <a:ext cx="1676399" cy="126563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DE5BA-D50B-488C-ABF9-A51C179CD6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2344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00264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90E318B-25CF-47F1-922D-5A3B118E0027}"/>
              </a:ext>
            </a:extLst>
          </p:cNvPr>
          <p:cNvSpPr/>
          <p:nvPr/>
        </p:nvSpPr>
        <p:spPr>
          <a:xfrm>
            <a:off x="1160772" y="260648"/>
            <a:ext cx="7272808" cy="633670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2D55943-553E-4FD0-AD46-8A6B4B31A66D}"/>
              </a:ext>
            </a:extLst>
          </p:cNvPr>
          <p:cNvSpPr/>
          <p:nvPr/>
        </p:nvSpPr>
        <p:spPr>
          <a:xfrm>
            <a:off x="5220072" y="6165304"/>
            <a:ext cx="3168352" cy="50405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8">
            <a:extLst>
              <a:ext uri="{FF2B5EF4-FFF2-40B4-BE49-F238E27FC236}">
                <a16:creationId xmlns:a16="http://schemas.microsoft.com/office/drawing/2014/main" id="{24439540-3AD8-4B44-908A-9F9E78D5F7E9}"/>
              </a:ext>
            </a:extLst>
          </p:cNvPr>
          <p:cNvSpPr/>
          <p:nvPr/>
        </p:nvSpPr>
        <p:spPr>
          <a:xfrm>
            <a:off x="107504" y="3789040"/>
            <a:ext cx="1296144" cy="108012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FD96D-3EC5-49C8-A044-71996C57AC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2344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824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8">
            <a:extLst>
              <a:ext uri="{FF2B5EF4-FFF2-40B4-BE49-F238E27FC236}">
                <a16:creationId xmlns:a16="http://schemas.microsoft.com/office/drawing/2014/main" id="{B65C62D1-805A-473A-B144-FEFCD7E37B81}"/>
              </a:ext>
            </a:extLst>
          </p:cNvPr>
          <p:cNvSpPr/>
          <p:nvPr/>
        </p:nvSpPr>
        <p:spPr>
          <a:xfrm>
            <a:off x="3047886" y="3291474"/>
            <a:ext cx="2436875" cy="15279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EBCF143-BDC5-4412-810E-AAA0E6AD26A2}"/>
              </a:ext>
            </a:extLst>
          </p:cNvPr>
          <p:cNvSpPr/>
          <p:nvPr/>
        </p:nvSpPr>
        <p:spPr>
          <a:xfrm>
            <a:off x="179512" y="173945"/>
            <a:ext cx="2592578" cy="10948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sz="2000">
              <a:solidFill>
                <a:schemeClr val="lt1"/>
              </a:solidFill>
              <a:latin typeface="Dotum" panose="020B0600000101010101" pitchFamily="34" charset="-127"/>
              <a:ea typeface="Dotum" panose="020B0600000101010101" pitchFamily="34" charset="-127"/>
              <a:cs typeface="+mn-cs"/>
            </a:endParaRPr>
          </a:p>
        </p:txBody>
      </p:sp>
      <p:pic>
        <p:nvPicPr>
          <p:cNvPr id="8" name="Picture 2" descr=" ">
            <a:extLst>
              <a:ext uri="{FF2B5EF4-FFF2-40B4-BE49-F238E27FC236}">
                <a16:creationId xmlns:a16="http://schemas.microsoft.com/office/drawing/2014/main" id="{683768E0-9F52-4CFA-BF82-0F5291FB1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86" y="1659566"/>
            <a:ext cx="2212810" cy="31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992652F9-2590-44E9-9242-6BA5DAC351DB}"/>
              </a:ext>
            </a:extLst>
          </p:cNvPr>
          <p:cNvSpPr txBox="1"/>
          <p:nvPr/>
        </p:nvSpPr>
        <p:spPr>
          <a:xfrm>
            <a:off x="305496" y="332656"/>
            <a:ext cx="234061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Ώρα να φτιάξετε</a:t>
            </a:r>
            <a:r>
              <a:rPr lang="en-US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τον κύκλο ζωής της πεταλούδας</a:t>
            </a:r>
            <a:endParaRPr sz="16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11D50E4-12A8-4869-A5FA-BA3157C0627A}"/>
              </a:ext>
            </a:extLst>
          </p:cNvPr>
          <p:cNvSpPr/>
          <p:nvPr/>
        </p:nvSpPr>
        <p:spPr>
          <a:xfrm>
            <a:off x="3060379" y="263984"/>
            <a:ext cx="2436875" cy="17785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269BEB6-FAAD-461A-8BAF-9729E5CC9A81}"/>
              </a:ext>
            </a:extLst>
          </p:cNvPr>
          <p:cNvSpPr txBox="1"/>
          <p:nvPr/>
        </p:nvSpPr>
        <p:spPr>
          <a:xfrm>
            <a:off x="3033485" y="407841"/>
            <a:ext cx="234061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Κόψετε ένα άσπρο χαρτόνι   στο σχήμα της πεταλούδας. Ζωγραφίστε 2 κύκλους σε κάθε φτερό.</a:t>
            </a:r>
            <a:endParaRPr sz="16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AEF47F75-E4C6-469D-AFA8-98E0DC085B1F}"/>
              </a:ext>
            </a:extLst>
          </p:cNvPr>
          <p:cNvSpPr txBox="1"/>
          <p:nvPr/>
        </p:nvSpPr>
        <p:spPr>
          <a:xfrm>
            <a:off x="3108511" y="3420699"/>
            <a:ext cx="234061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Ζωγραφίστε σε κάθε κύκλο την εικόνα που ταιριάζει για να φτιάξετε τον κύκλο ζωής της πεταλούδας.</a:t>
            </a:r>
            <a:endParaRPr sz="16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DFD7D5B2-D440-40E6-A0D9-BBB34CB28F2A}"/>
              </a:ext>
            </a:extLst>
          </p:cNvPr>
          <p:cNvSpPr/>
          <p:nvPr/>
        </p:nvSpPr>
        <p:spPr>
          <a:xfrm>
            <a:off x="5778062" y="2060848"/>
            <a:ext cx="3092052" cy="367384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2DC92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725286-3416-4F60-99A4-2A0A83314309}"/>
              </a:ext>
            </a:extLst>
          </p:cNvPr>
          <p:cNvCxnSpPr>
            <a:cxnSpLocks/>
          </p:cNvCxnSpPr>
          <p:nvPr/>
        </p:nvCxnSpPr>
        <p:spPr>
          <a:xfrm>
            <a:off x="5778062" y="4005064"/>
            <a:ext cx="3092052" cy="0"/>
          </a:xfrm>
          <a:prstGeom prst="line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2DC92D"/>
            </a:solidFill>
          </a:ln>
        </p:spPr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66DCD63E-8282-48D3-9A9B-382B68604659}"/>
              </a:ext>
            </a:extLst>
          </p:cNvPr>
          <p:cNvCxnSpPr>
            <a:cxnSpLocks/>
            <a:endCxn id="14" idx="0"/>
          </p:cNvCxnSpPr>
          <p:nvPr/>
        </p:nvCxnSpPr>
        <p:spPr>
          <a:xfrm rot="16200000" flipH="1">
            <a:off x="3434631" y="2459780"/>
            <a:ext cx="1248983" cy="414404"/>
          </a:xfrm>
          <a:prstGeom prst="curvedConnector3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1" name="object 72">
            <a:extLst>
              <a:ext uri="{FF2B5EF4-FFF2-40B4-BE49-F238E27FC236}">
                <a16:creationId xmlns:a16="http://schemas.microsoft.com/office/drawing/2014/main" id="{7CD107CC-5420-415C-A056-7A608F6B96E4}"/>
              </a:ext>
            </a:extLst>
          </p:cNvPr>
          <p:cNvSpPr txBox="1"/>
          <p:nvPr/>
        </p:nvSpPr>
        <p:spPr>
          <a:xfrm>
            <a:off x="6417905" y="4055429"/>
            <a:ext cx="9070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αυγό</a:t>
            </a:r>
            <a:endParaRPr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ject 72">
            <a:extLst>
              <a:ext uri="{FF2B5EF4-FFF2-40B4-BE49-F238E27FC236}">
                <a16:creationId xmlns:a16="http://schemas.microsoft.com/office/drawing/2014/main" id="{A3EFA28A-AAF0-4964-8449-F151F559F7D5}"/>
              </a:ext>
            </a:extLst>
          </p:cNvPr>
          <p:cNvSpPr txBox="1"/>
          <p:nvPr/>
        </p:nvSpPr>
        <p:spPr>
          <a:xfrm>
            <a:off x="7596336" y="5444867"/>
            <a:ext cx="9070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κάμπια</a:t>
            </a:r>
            <a:endParaRPr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bject 72">
            <a:extLst>
              <a:ext uri="{FF2B5EF4-FFF2-40B4-BE49-F238E27FC236}">
                <a16:creationId xmlns:a16="http://schemas.microsoft.com/office/drawing/2014/main" id="{C4BC7F06-B035-445E-AD66-96922BCD8AA9}"/>
              </a:ext>
            </a:extLst>
          </p:cNvPr>
          <p:cNvSpPr txBox="1"/>
          <p:nvPr/>
        </p:nvSpPr>
        <p:spPr>
          <a:xfrm>
            <a:off x="7763806" y="4149081"/>
            <a:ext cx="1314903" cy="2880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χρυσαλίδα</a:t>
            </a:r>
            <a:endParaRPr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bject 72">
            <a:extLst>
              <a:ext uri="{FF2B5EF4-FFF2-40B4-BE49-F238E27FC236}">
                <a16:creationId xmlns:a16="http://schemas.microsoft.com/office/drawing/2014/main" id="{A277B6EC-077E-47DF-B48B-E3D0837ACE8A}"/>
              </a:ext>
            </a:extLst>
          </p:cNvPr>
          <p:cNvSpPr txBox="1"/>
          <p:nvPr/>
        </p:nvSpPr>
        <p:spPr>
          <a:xfrm>
            <a:off x="5594123" y="5444867"/>
            <a:ext cx="1314903" cy="2880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πεταλούδα</a:t>
            </a:r>
            <a:endParaRPr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4BDEB82C-C221-4099-8676-113346447532}"/>
              </a:ext>
            </a:extLst>
          </p:cNvPr>
          <p:cNvSpPr txBox="1"/>
          <p:nvPr/>
        </p:nvSpPr>
        <p:spPr>
          <a:xfrm>
            <a:off x="3240690" y="6088108"/>
            <a:ext cx="234061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marR="5080" indent="-9525" algn="ctr">
              <a:lnSpc>
                <a:spcPct val="100000"/>
              </a:lnSpc>
              <a:spcBef>
                <a:spcPts val="105"/>
              </a:spcBef>
            </a:pPr>
            <a:r>
              <a:rPr lang="en-US" sz="1600" dirty="0">
                <a:solidFill>
                  <a:srgbClr val="614FE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l-GR" sz="1600" b="1" dirty="0">
                <a:solidFill>
                  <a:srgbClr val="614FE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Περιμένουμε δημιουργίες σας</a:t>
            </a:r>
            <a:r>
              <a:rPr lang="en-US" sz="1600" b="1" dirty="0">
                <a:solidFill>
                  <a:srgbClr val="614FE9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!</a:t>
            </a:r>
            <a:endParaRPr sz="1600" b="1" dirty="0">
              <a:solidFill>
                <a:srgbClr val="614FE9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58AD8356-EC72-4F06-B642-BBD41CF2447E}"/>
              </a:ext>
            </a:extLst>
          </p:cNvPr>
          <p:cNvSpPr/>
          <p:nvPr/>
        </p:nvSpPr>
        <p:spPr>
          <a:xfrm>
            <a:off x="6054228" y="195940"/>
            <a:ext cx="2539720" cy="1737014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1A9A8F-116E-4155-9961-81E7EC3479EB}"/>
              </a:ext>
            </a:extLst>
          </p:cNvPr>
          <p:cNvSpPr/>
          <p:nvPr/>
        </p:nvSpPr>
        <p:spPr>
          <a:xfrm>
            <a:off x="6540501" y="1247013"/>
            <a:ext cx="491121" cy="41255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4BEBD7-8209-4615-B21E-379201EB65B9}"/>
              </a:ext>
            </a:extLst>
          </p:cNvPr>
          <p:cNvSpPr/>
          <p:nvPr/>
        </p:nvSpPr>
        <p:spPr>
          <a:xfrm>
            <a:off x="6325306" y="458262"/>
            <a:ext cx="491121" cy="41255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218AC3-E6AE-4060-A9BE-3FE7C962F00F}"/>
              </a:ext>
            </a:extLst>
          </p:cNvPr>
          <p:cNvSpPr/>
          <p:nvPr/>
        </p:nvSpPr>
        <p:spPr>
          <a:xfrm>
            <a:off x="7876232" y="458262"/>
            <a:ext cx="491121" cy="41255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D63AC6C-7DE6-453C-A253-9951B6101FC4}"/>
              </a:ext>
            </a:extLst>
          </p:cNvPr>
          <p:cNvSpPr/>
          <p:nvPr/>
        </p:nvSpPr>
        <p:spPr>
          <a:xfrm>
            <a:off x="7596336" y="1268760"/>
            <a:ext cx="491121" cy="41255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E34FA1-5C31-4E02-B9CC-659EA21AA9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2344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sp>
        <p:nvSpPr>
          <p:cNvPr id="28" name="object 78">
            <a:extLst>
              <a:ext uri="{FF2B5EF4-FFF2-40B4-BE49-F238E27FC236}">
                <a16:creationId xmlns:a16="http://schemas.microsoft.com/office/drawing/2014/main" id="{25D3B748-FCCC-4633-A55A-504B3A7900EE}"/>
              </a:ext>
            </a:extLst>
          </p:cNvPr>
          <p:cNvSpPr/>
          <p:nvPr/>
        </p:nvSpPr>
        <p:spPr>
          <a:xfrm>
            <a:off x="2113001" y="5873010"/>
            <a:ext cx="1098152" cy="93610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78">
            <a:extLst>
              <a:ext uri="{FF2B5EF4-FFF2-40B4-BE49-F238E27FC236}">
                <a16:creationId xmlns:a16="http://schemas.microsoft.com/office/drawing/2014/main" id="{47947046-7B8C-45DA-821D-68B9A1DB02F8}"/>
              </a:ext>
            </a:extLst>
          </p:cNvPr>
          <p:cNvSpPr/>
          <p:nvPr/>
        </p:nvSpPr>
        <p:spPr>
          <a:xfrm>
            <a:off x="2900610" y="5046101"/>
            <a:ext cx="621085" cy="68679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78">
            <a:extLst>
              <a:ext uri="{FF2B5EF4-FFF2-40B4-BE49-F238E27FC236}">
                <a16:creationId xmlns:a16="http://schemas.microsoft.com/office/drawing/2014/main" id="{5B6DC60C-1CC8-426F-B752-264231A5AD3A}"/>
              </a:ext>
            </a:extLst>
          </p:cNvPr>
          <p:cNvSpPr/>
          <p:nvPr/>
        </p:nvSpPr>
        <p:spPr>
          <a:xfrm>
            <a:off x="1566764" y="4953597"/>
            <a:ext cx="890632" cy="77930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12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B37BA6E-7F86-4C50-BB34-91C6794A405E}"/>
              </a:ext>
            </a:extLst>
          </p:cNvPr>
          <p:cNvSpPr/>
          <p:nvPr/>
        </p:nvSpPr>
        <p:spPr>
          <a:xfrm>
            <a:off x="575556" y="296652"/>
            <a:ext cx="7992888" cy="626469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4AEBB-32F8-4538-9E64-A587D76270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505619"/>
            <a:ext cx="1475656" cy="352381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</p:pic>
      <p:sp>
        <p:nvSpPr>
          <p:cNvPr id="5" name="object 78">
            <a:extLst>
              <a:ext uri="{FF2B5EF4-FFF2-40B4-BE49-F238E27FC236}">
                <a16:creationId xmlns:a16="http://schemas.microsoft.com/office/drawing/2014/main" id="{5CB3035E-C41A-4151-B11C-0FAD3DD12847}"/>
              </a:ext>
            </a:extLst>
          </p:cNvPr>
          <p:cNvSpPr/>
          <p:nvPr/>
        </p:nvSpPr>
        <p:spPr>
          <a:xfrm rot="18968780">
            <a:off x="7861768" y="5182848"/>
            <a:ext cx="1296144" cy="108012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441678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667</Words>
  <Application>Microsoft Office PowerPoint</Application>
  <PresentationFormat>On-screen Show (4:3)</PresentationFormat>
  <Paragraphs>158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Dotum</vt:lpstr>
      <vt:lpstr>Aka-AcidGR-Muli</vt:lpstr>
      <vt:lpstr>Arial</vt:lpstr>
      <vt:lpstr>Calibri</vt:lpstr>
      <vt:lpstr>Cambria</vt:lpstr>
      <vt:lpstr>Comic Sans MS</vt:lpstr>
      <vt:lpstr>Franklin Gothic Heavy</vt:lpstr>
      <vt:lpstr>Monotype Corsiva</vt:lpstr>
      <vt:lpstr>Tahoma</vt:lpstr>
      <vt:lpstr>Diseño predeterminado</vt:lpstr>
      <vt:lpstr>PowerPoint Presentation</vt:lpstr>
      <vt:lpstr>Ας γνωρίσουμε τα έντομα...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Μαρία Χριστοδούλου</cp:lastModifiedBy>
  <cp:revision>80</cp:revision>
  <dcterms:created xsi:type="dcterms:W3CDTF">2020-05-22T16:01:11Z</dcterms:created>
  <dcterms:modified xsi:type="dcterms:W3CDTF">2020-05-25T14:54:44Z</dcterms:modified>
</cp:coreProperties>
</file>