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1zodLmdpW4bk55D4q3IUXg==" hashData="8SJ2Z4V3ubUXplMz4i3/yF4K+wP8LuEBO+akJ0+5yotXVuij0BuNyWquEg5+WbGNsCpey/B+a29tAHHE359uP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FF0E3-E652-4BD4-9985-50F62D67BC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424706-6FA5-4714-8463-E49B01D6F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445EE-E1F0-434D-A5E9-2D83DCBEA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7643A-D7EE-432D-AEB4-14F72A0B3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54B83-418D-423E-A2D3-BBF3EB6CB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7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D329F-16AA-4E44-BF7E-8E91C695E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C7ACC4-1097-4B2C-81B8-C48CFA385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8F128-EBA4-498D-8187-53EE4B9BE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8EE1E-03FC-49E6-9B17-A66209818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3C847-14FE-4D6B-8442-917E4BF95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54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4B3337-EB81-4678-B23C-FA8182F14C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14FB59-528A-43AE-B364-F71BE7300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3CC2B-EFDF-45DA-A363-4AB0E308B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281AF-862E-4D3C-9E1C-EF3A04165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333B5-3E2B-4FA5-9DC0-D82026E61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490AD-5C21-4E1F-BCEB-C62EF35E2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8CD5B-F7B8-47A6-9972-B139A1A3D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E96EF-2388-403F-848D-0411636A5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2769E-74BE-46A0-8FED-C9B6FC55A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73338-FF09-4843-B3CD-06DD398B5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1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1C10F-5B06-4887-9A8D-096C7748A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3C8399-5C91-413B-AE82-2B9D4E694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61F1E-7E36-4173-808A-88F3F7C8D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0ECF6-AE24-4BE4-BD6C-D2622542F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65D46-F093-4333-B674-136B58E71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5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6FB15-EF8D-4EC8-9E2A-86B456DEB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75F74-E6EF-4236-9688-15C8D61908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5A24E-9CCC-4591-98A3-B024EB6F3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7D73C-45AE-4A3B-85DD-F607E797F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B2E8B-9BD7-4E00-9670-D224AEC4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30D16-6398-4991-B44A-FF3A650B2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3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6484E-15F2-4FAB-81E6-4C96F375D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18A20-8D24-4D5E-84A9-C19BAEA7B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7625D-B642-4160-9A93-40270C830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047858-A14C-43A6-A190-B39D985EBD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ED15A8-9864-4080-A8C9-92E2DE66EC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DBDA05-C2C5-4CF8-9A3F-A4A821616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55C25D-5B88-473F-96D7-EA2DF4C82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8D9897-CFE9-4080-9A28-9C2E3EA23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1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81D53-3FE6-4A9C-A714-973D0F82A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8352C9-ADDA-440C-A082-A6A98FCC6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09417E-C341-4383-94D8-56225B1A4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16B181-2AF0-482F-9716-5D94B33B8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1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C04C9E-2BF5-4E52-9CD9-A0FF0B756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BFBF91-3D12-4D69-A192-C9D85E4EC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A42F92-39F0-4D35-AD21-FD00C7456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6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2F22D-3FB1-4900-AC67-20E73DFBC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6155E-979E-490E-9D7D-65D9E9304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A3EB4-15B8-403B-A43A-D51AFB4AD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004412-BC76-4B02-8AA9-B521A446A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D5F743-5092-4256-AE41-D53C1CE77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E768FE-00CC-4E78-BB26-FA30B3829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9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DD169-ECC8-4540-944B-A023C572A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4B352D-F95C-469E-BFFB-0EFA66015C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613DCC-E668-4F91-8173-B1E4B1B5A2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A5C905-4DAF-46C0-9172-791F068F5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B95CDD-E92D-4CD1-9709-534147EF1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72CC9-52FB-4332-A2C1-FAAF01C8B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5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F20D53-1A97-42A4-9131-7A57F0F1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D2949A-8EF6-4E58-B351-A1C5E753E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49D67-A53F-40CD-9C13-D2414CD88A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0A8CA-91F2-4DC3-9AC6-C7DDB6E8018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42E8E-AE5B-4D17-B463-0E389E574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6044F-A857-4F43-880F-A05C69473F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4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4.jpeg"/><Relationship Id="rId7" Type="http://schemas.openxmlformats.org/officeDocument/2006/relationships/image" Target="../media/image1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4.jpeg"/><Relationship Id="rId10" Type="http://schemas.openxmlformats.org/officeDocument/2006/relationships/image" Target="../media/image18.png"/><Relationship Id="rId4" Type="http://schemas.openxmlformats.org/officeDocument/2006/relationships/image" Target="../media/image15.jpeg"/><Relationship Id="rId9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A7BBE42F-4ACF-4EB1-8883-1248DC4DF96D}"/>
              </a:ext>
            </a:extLst>
          </p:cNvPr>
          <p:cNvSpPr txBox="1"/>
          <p:nvPr/>
        </p:nvSpPr>
        <p:spPr>
          <a:xfrm>
            <a:off x="1038444" y="158258"/>
            <a:ext cx="76396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b="1" dirty="0">
              <a:solidFill>
                <a:srgbClr val="0070C0"/>
              </a:solidFill>
            </a:endParaRPr>
          </a:p>
          <a:p>
            <a:pPr algn="ctr"/>
            <a:r>
              <a:rPr lang="el-GR" sz="3600" b="1" dirty="0">
                <a:solidFill>
                  <a:srgbClr val="FF0000"/>
                </a:solidFill>
              </a:rPr>
              <a:t>Κάρτες με </a:t>
            </a:r>
            <a:r>
              <a:rPr lang="en-US" sz="3600" b="1" dirty="0">
                <a:solidFill>
                  <a:srgbClr val="FF0000"/>
                </a:solidFill>
              </a:rPr>
              <a:t>puzzle</a:t>
            </a:r>
            <a:r>
              <a:rPr lang="el-GR" sz="3600" b="1" dirty="0">
                <a:solidFill>
                  <a:srgbClr val="FF0000"/>
                </a:solidFill>
              </a:rPr>
              <a:t> αριθμών!</a:t>
            </a:r>
            <a:endParaRPr lang="en-US" sz="3600" b="1" dirty="0">
              <a:solidFill>
                <a:srgbClr val="FF0000"/>
              </a:solidFill>
            </a:endParaRPr>
          </a:p>
          <a:p>
            <a:pPr algn="ctr"/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2B43350-EBBC-4737-B13C-A46DA767495B}"/>
              </a:ext>
            </a:extLst>
          </p:cNvPr>
          <p:cNvSpPr/>
          <p:nvPr/>
        </p:nvSpPr>
        <p:spPr>
          <a:xfrm>
            <a:off x="788721" y="992983"/>
            <a:ext cx="2890137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2000" dirty="0"/>
              <a:t>Δέστε το παραμύθι μια πεινασμένη κάμπια του </a:t>
            </a:r>
            <a:r>
              <a:rPr lang="en-US" sz="2000" dirty="0"/>
              <a:t>Eric Carle:</a:t>
            </a:r>
            <a:endParaRPr lang="el-GR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2000" dirty="0"/>
              <a:t> Πέστε στη μαμά ή στον μπαμπά τι έτρωγε κάθε μέρα η κάμπια (φρούτα) και πόσα.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2000" dirty="0"/>
              <a:t>Με αφορμή το παραμύθι φτιάξτε τις δικές σας κάρτες με αριθμούς  και αυγά</a:t>
            </a:r>
            <a:r>
              <a:rPr lang="en-US" sz="2000" dirty="0"/>
              <a:t>  (</a:t>
            </a:r>
            <a:r>
              <a:rPr lang="el-GR" sz="2000" dirty="0"/>
              <a:t>αφού πλησιάζει το Πάσχα). Μια κάρτα για κάθε αριθμό.</a:t>
            </a:r>
            <a:r>
              <a:rPr lang="en-US" sz="2000" dirty="0"/>
              <a:t> </a:t>
            </a:r>
            <a:endParaRPr lang="el-GR" sz="2000" dirty="0"/>
          </a:p>
          <a:p>
            <a:endParaRPr lang="el-GR" sz="2000" dirty="0"/>
          </a:p>
          <a:p>
            <a:endParaRPr lang="el-GR" sz="2000" b="1" dirty="0">
              <a:solidFill>
                <a:srgbClr val="C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b="1" dirty="0">
              <a:solidFill>
                <a:srgbClr val="C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sz="1600" b="1" dirty="0">
              <a:solidFill>
                <a:srgbClr val="C00000"/>
              </a:solidFill>
            </a:endParaRPr>
          </a:p>
          <a:p>
            <a:endParaRPr lang="el-GR" sz="1600" b="1" dirty="0">
              <a:solidFill>
                <a:srgbClr val="0070C0"/>
              </a:solidFill>
            </a:endParaRPr>
          </a:p>
          <a:p>
            <a:endParaRPr lang="en-US" sz="16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F9CB55A-F7E6-4E62-88A3-7AE7AB40EAD5}"/>
              </a:ext>
            </a:extLst>
          </p:cNvPr>
          <p:cNvSpPr txBox="1"/>
          <p:nvPr/>
        </p:nvSpPr>
        <p:spPr>
          <a:xfrm>
            <a:off x="9811935" y="3148706"/>
            <a:ext cx="1237602" cy="804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id="{4C02E8B7-09A0-4686-8DB4-068AE86B2AF6}"/>
              </a:ext>
            </a:extLst>
          </p:cNvPr>
          <p:cNvSpPr/>
          <p:nvPr/>
        </p:nvSpPr>
        <p:spPr>
          <a:xfrm>
            <a:off x="3680158" y="1525120"/>
            <a:ext cx="668485" cy="45045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rgbClr val="FFC000"/>
              </a:solidFill>
            </a:endParaRPr>
          </a:p>
        </p:txBody>
      </p:sp>
      <p:pic>
        <p:nvPicPr>
          <p:cNvPr id="1032" name="Picture 8" descr="Ζωντανεύοντας το παραμύθι &quot;Μια πολύ πεινασμένη κάμπια&quot; - YouTube">
            <a:extLst>
              <a:ext uri="{FF2B5EF4-FFF2-40B4-BE49-F238E27FC236}">
                <a16:creationId xmlns:a16="http://schemas.microsoft.com/office/drawing/2014/main" id="{1564A21B-8D4C-4E85-91EA-FE36BF8C1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17817" y="1292896"/>
            <a:ext cx="1590263" cy="1192697"/>
          </a:xfrm>
          <a:prstGeom prst="rect">
            <a:avLst/>
          </a:prstGeom>
          <a:noFill/>
          <a:ln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Arrow: Right 29">
            <a:extLst>
              <a:ext uri="{FF2B5EF4-FFF2-40B4-BE49-F238E27FC236}">
                <a16:creationId xmlns:a16="http://schemas.microsoft.com/office/drawing/2014/main" id="{2FB2A8CA-576E-43EF-99F0-3CB0D8439E9C}"/>
              </a:ext>
            </a:extLst>
          </p:cNvPr>
          <p:cNvSpPr/>
          <p:nvPr/>
        </p:nvSpPr>
        <p:spPr>
          <a:xfrm>
            <a:off x="3670206" y="3148706"/>
            <a:ext cx="668485" cy="45045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4A20B2A1-7B35-4D7E-8207-5C62993EBA62}"/>
              </a:ext>
            </a:extLst>
          </p:cNvPr>
          <p:cNvSpPr/>
          <p:nvPr/>
        </p:nvSpPr>
        <p:spPr>
          <a:xfrm>
            <a:off x="3677951" y="4591062"/>
            <a:ext cx="668485" cy="45045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C000"/>
              </a:solidFill>
            </a:endParaRPr>
          </a:p>
        </p:txBody>
      </p:sp>
      <p:pic>
        <p:nvPicPr>
          <p:cNvPr id="42" name="Picture 30" descr="Εικόνες Των Φρούτων Εικόνες Clipart | Εικόνες υψηλής ποιότητας ...">
            <a:extLst>
              <a:ext uri="{FF2B5EF4-FFF2-40B4-BE49-F238E27FC236}">
                <a16:creationId xmlns:a16="http://schemas.microsoft.com/office/drawing/2014/main" id="{19663288-2734-429E-853D-FD78894B4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2882634"/>
            <a:ext cx="1217493" cy="1217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F6E52B6-B221-4101-BC18-508995D82823}"/>
              </a:ext>
            </a:extLst>
          </p:cNvPr>
          <p:cNvSpPr/>
          <p:nvPr/>
        </p:nvSpPr>
        <p:spPr>
          <a:xfrm>
            <a:off x="5018567" y="4816288"/>
            <a:ext cx="2137794" cy="137186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32" descr="φράουλα Στοκ Εικονογραφήσεις, Vectors, &amp; Clipart – (87,829 Στοκ ...">
            <a:extLst>
              <a:ext uri="{FF2B5EF4-FFF2-40B4-BE49-F238E27FC236}">
                <a16:creationId xmlns:a16="http://schemas.microsoft.com/office/drawing/2014/main" id="{DBA8DF0D-273C-4463-994D-175AEAF223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56626" y="3175431"/>
            <a:ext cx="502907" cy="63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8" descr="Κάρτες με αριθμούς για το Νηπιαγωγείο - Κάρτες Αριθμών">
            <a:extLst>
              <a:ext uri="{FF2B5EF4-FFF2-40B4-BE49-F238E27FC236}">
                <a16:creationId xmlns:a16="http://schemas.microsoft.com/office/drawing/2014/main" id="{7C473006-881A-40FA-A8ED-41D2A66346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796"/>
          <a:stretch/>
        </p:blipFill>
        <p:spPr bwMode="auto">
          <a:xfrm>
            <a:off x="5337481" y="4925553"/>
            <a:ext cx="505624" cy="1064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57BCA14-6049-4C06-89F6-611A3D18115C}"/>
              </a:ext>
            </a:extLst>
          </p:cNvPr>
          <p:cNvSpPr/>
          <p:nvPr/>
        </p:nvSpPr>
        <p:spPr>
          <a:xfrm>
            <a:off x="6008080" y="5041515"/>
            <a:ext cx="350190" cy="43425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6221CB1-24AA-4D21-8018-65C4C8A24DB3}"/>
              </a:ext>
            </a:extLst>
          </p:cNvPr>
          <p:cNvSpPr/>
          <p:nvPr/>
        </p:nvSpPr>
        <p:spPr>
          <a:xfrm>
            <a:off x="6566057" y="5067966"/>
            <a:ext cx="350190" cy="43425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03F6874-34B9-4BB5-8C4A-B8E913391344}"/>
              </a:ext>
            </a:extLst>
          </p:cNvPr>
          <p:cNvSpPr/>
          <p:nvPr/>
        </p:nvSpPr>
        <p:spPr>
          <a:xfrm>
            <a:off x="6277443" y="5576691"/>
            <a:ext cx="350190" cy="43425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4C953D-A7DA-49AB-94EA-B687BA1B7011}"/>
              </a:ext>
            </a:extLst>
          </p:cNvPr>
          <p:cNvSpPr txBox="1"/>
          <p:nvPr/>
        </p:nvSpPr>
        <p:spPr>
          <a:xfrm>
            <a:off x="6517764" y="2986257"/>
            <a:ext cx="1977656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/>
              <a:t>5    3    2   1    4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5092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6B7448E-9A15-4609-9367-A5C27C0B5A50}"/>
              </a:ext>
            </a:extLst>
          </p:cNvPr>
          <p:cNvSpPr/>
          <p:nvPr/>
        </p:nvSpPr>
        <p:spPr>
          <a:xfrm>
            <a:off x="629237" y="646027"/>
            <a:ext cx="2890137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l-GR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sz="1600" b="1" dirty="0">
              <a:solidFill>
                <a:srgbClr val="FF0000"/>
              </a:solidFill>
            </a:endParaRPr>
          </a:p>
          <a:p>
            <a:endParaRPr lang="el-GR" sz="1600" dirty="0"/>
          </a:p>
          <a:p>
            <a:endParaRPr lang="el-GR" sz="1600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1600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1600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1600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1600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1600" b="1" dirty="0">
              <a:solidFill>
                <a:srgbClr val="C00000"/>
              </a:solidFill>
            </a:endParaRPr>
          </a:p>
          <a:p>
            <a:endParaRPr lang="en-US" sz="1600" dirty="0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22C7F397-98C9-4C4A-81B3-DEC721BFCBA3}"/>
              </a:ext>
            </a:extLst>
          </p:cNvPr>
          <p:cNvSpPr/>
          <p:nvPr/>
        </p:nvSpPr>
        <p:spPr>
          <a:xfrm>
            <a:off x="3730325" y="745101"/>
            <a:ext cx="668485" cy="45045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F5D0129-A038-4F8D-B5F1-2FCC5E7AF287}"/>
              </a:ext>
            </a:extLst>
          </p:cNvPr>
          <p:cNvSpPr/>
          <p:nvPr/>
        </p:nvSpPr>
        <p:spPr>
          <a:xfrm>
            <a:off x="714709" y="326675"/>
            <a:ext cx="2877736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Ζωγραφίστε το περίγραμμα των αυγών.</a:t>
            </a:r>
          </a:p>
          <a:p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Διακοσμήστε το εσωτερικό των αυγών με σχέδια, με γραμμές, με σχήματα ή με όποιο τρόπο θέλετε. Χρησιμοποιήστε χρωματιστά μολύβια ή μαρκαδόρους ή παστέλ ή μπογιές.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Γράψετε τους αριθμούς στις κάρτες σας. Αν θέλετε μπορείτε να κάνετε κάρτες από το </a:t>
            </a:r>
          </a:p>
          <a:p>
            <a:r>
              <a:rPr lang="el-GR" dirty="0"/>
              <a:t>      1-5 ή μέχρι το 10.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Κατασκευάστε όσες κάρτες θέλετε.         </a:t>
            </a:r>
          </a:p>
          <a:p>
            <a:endParaRPr lang="el-GR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b="1" dirty="0">
              <a:solidFill>
                <a:srgbClr val="C00000"/>
              </a:solidFill>
            </a:endParaRPr>
          </a:p>
          <a:p>
            <a:endParaRPr lang="el-GR" b="1" dirty="0">
              <a:solidFill>
                <a:srgbClr val="0070C0"/>
              </a:solidFill>
            </a:endParaRPr>
          </a:p>
          <a:p>
            <a:endParaRPr lang="en-US" sz="1600" dirty="0"/>
          </a:p>
        </p:txBody>
      </p:sp>
      <p:pic>
        <p:nvPicPr>
          <p:cNvPr id="27" name="Picture 22" descr="Κρατάμε σωστά το μολύβι μας; » Τα κατορθώματα της 2ας">
            <a:extLst>
              <a:ext uri="{FF2B5EF4-FFF2-40B4-BE49-F238E27FC236}">
                <a16:creationId xmlns:a16="http://schemas.microsoft.com/office/drawing/2014/main" id="{E0D86D0F-9E5F-49C1-808B-B9D948BB4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894390">
            <a:off x="5625814" y="98004"/>
            <a:ext cx="668485" cy="165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Arrow: Right 27">
            <a:extLst>
              <a:ext uri="{FF2B5EF4-FFF2-40B4-BE49-F238E27FC236}">
                <a16:creationId xmlns:a16="http://schemas.microsoft.com/office/drawing/2014/main" id="{EAB64CEB-E6D4-4134-9ECB-E55E204B6A73}"/>
              </a:ext>
            </a:extLst>
          </p:cNvPr>
          <p:cNvSpPr/>
          <p:nvPr/>
        </p:nvSpPr>
        <p:spPr>
          <a:xfrm>
            <a:off x="3730324" y="5094943"/>
            <a:ext cx="668485" cy="45045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C000"/>
              </a:solidFill>
            </a:endParaRPr>
          </a:p>
        </p:txBody>
      </p:sp>
      <p:pic>
        <p:nvPicPr>
          <p:cNvPr id="33" name="Picture 36" descr="Σετ μαρκαδόροι υπογράμμισης με κενές γραμμές.">
            <a:extLst>
              <a:ext uri="{FF2B5EF4-FFF2-40B4-BE49-F238E27FC236}">
                <a16:creationId xmlns:a16="http://schemas.microsoft.com/office/drawing/2014/main" id="{C3DFBA3F-E6E0-4899-9334-5A4318BD3B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00204" y="2501641"/>
            <a:ext cx="1319199" cy="54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38" descr="Download Pencil Png Image HQ PNG Image | FreePNGImg">
            <a:extLst>
              <a:ext uri="{FF2B5EF4-FFF2-40B4-BE49-F238E27FC236}">
                <a16:creationId xmlns:a16="http://schemas.microsoft.com/office/drawing/2014/main" id="{45BB14FB-43ED-46AD-BC11-49AE213A4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361641" flipH="1">
            <a:off x="4553049" y="3381899"/>
            <a:ext cx="1061688" cy="693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E6B6B61A-5B58-43D4-A1F1-60FEDBF5325F}"/>
              </a:ext>
            </a:extLst>
          </p:cNvPr>
          <p:cNvSpPr/>
          <p:nvPr/>
        </p:nvSpPr>
        <p:spPr>
          <a:xfrm>
            <a:off x="4843900" y="970328"/>
            <a:ext cx="479988" cy="90100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4C51DF-7C69-4F74-A9CC-16996AEC51A9}"/>
              </a:ext>
            </a:extLst>
          </p:cNvPr>
          <p:cNvSpPr txBox="1"/>
          <p:nvPr/>
        </p:nvSpPr>
        <p:spPr>
          <a:xfrm>
            <a:off x="5151111" y="4759820"/>
            <a:ext cx="2281047" cy="157115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67E14612-3295-4E4B-9929-B044A2AAFA92}"/>
              </a:ext>
            </a:extLst>
          </p:cNvPr>
          <p:cNvSpPr/>
          <p:nvPr/>
        </p:nvSpPr>
        <p:spPr>
          <a:xfrm>
            <a:off x="3691788" y="2507681"/>
            <a:ext cx="668485" cy="45045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296E921-7923-4EB9-B7F1-E887C4142C2F}"/>
              </a:ext>
            </a:extLst>
          </p:cNvPr>
          <p:cNvSpPr/>
          <p:nvPr/>
        </p:nvSpPr>
        <p:spPr>
          <a:xfrm>
            <a:off x="6028660" y="2822460"/>
            <a:ext cx="1061688" cy="1392185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" descr="Δραστηριότητες, παιδαγωγικό και εποπτικό υλικό για το Νηπιαγωγείο ...">
            <a:extLst>
              <a:ext uri="{FF2B5EF4-FFF2-40B4-BE49-F238E27FC236}">
                <a16:creationId xmlns:a16="http://schemas.microsoft.com/office/drawing/2014/main" id="{BDBC7A29-A1D8-4924-AB83-350337F4964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64211" y="2258113"/>
            <a:ext cx="2465080" cy="216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Δραστηριότητες, παιδαγωγικό και εποπτικό υλικό για το Νηπιαγωγείο ...">
            <a:extLst>
              <a:ext uri="{FF2B5EF4-FFF2-40B4-BE49-F238E27FC236}">
                <a16:creationId xmlns:a16="http://schemas.microsoft.com/office/drawing/2014/main" id="{6DDE9B02-5A45-4A37-9A1E-121A0E2F69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6" t="3666" r="78434" b="67862"/>
          <a:stretch/>
        </p:blipFill>
        <p:spPr bwMode="auto">
          <a:xfrm>
            <a:off x="6382927" y="5503116"/>
            <a:ext cx="602512" cy="74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9D405EE2-D129-4A21-B672-433762C75681}"/>
              </a:ext>
            </a:extLst>
          </p:cNvPr>
          <p:cNvGrpSpPr/>
          <p:nvPr/>
        </p:nvGrpSpPr>
        <p:grpSpPr>
          <a:xfrm>
            <a:off x="5242418" y="4902124"/>
            <a:ext cx="2184499" cy="1305457"/>
            <a:chOff x="5242418" y="4902124"/>
            <a:chExt cx="2184499" cy="1305457"/>
          </a:xfrm>
        </p:grpSpPr>
        <p:pic>
          <p:nvPicPr>
            <p:cNvPr id="30" name="Picture 8" descr="Κάρτες με αριθμούς για το Νηπιαγωγείο - Κάρτες Αριθμών">
              <a:extLst>
                <a:ext uri="{FF2B5EF4-FFF2-40B4-BE49-F238E27FC236}">
                  <a16:creationId xmlns:a16="http://schemas.microsoft.com/office/drawing/2014/main" id="{64521548-7A07-4BE4-B7FC-74FEC3A1CC2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242418" y="4902124"/>
              <a:ext cx="619994" cy="1305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Δραστηριότητες, παιδαγωγικό και εποπτικό υλικό για το Νηπιαγωγείο ...">
              <a:extLst>
                <a:ext uri="{FF2B5EF4-FFF2-40B4-BE49-F238E27FC236}">
                  <a16:creationId xmlns:a16="http://schemas.microsoft.com/office/drawing/2014/main" id="{596A324A-4DB4-4F66-B875-876A52100B0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842350" y="4976915"/>
              <a:ext cx="602512" cy="7388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2" descr="Δραστηριότητες, παιδαγωγικό και εποπτικό υλικό για το Νηπιαγωγείο ...">
              <a:extLst>
                <a:ext uri="{FF2B5EF4-FFF2-40B4-BE49-F238E27FC236}">
                  <a16:creationId xmlns:a16="http://schemas.microsoft.com/office/drawing/2014/main" id="{1CF83368-793E-4F69-9B94-232B066D7E0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782554" y="4902124"/>
              <a:ext cx="644363" cy="7901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2FFF868-49AE-49BB-AF58-9A161F91F213}"/>
              </a:ext>
            </a:extLst>
          </p:cNvPr>
          <p:cNvSpPr txBox="1"/>
          <p:nvPr/>
        </p:nvSpPr>
        <p:spPr>
          <a:xfrm>
            <a:off x="6564287" y="4380270"/>
            <a:ext cx="1264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taniamanesi.gr</a:t>
            </a:r>
          </a:p>
        </p:txBody>
      </p:sp>
    </p:spTree>
    <p:extLst>
      <p:ext uri="{BB962C8B-B14F-4D97-AF65-F5344CB8AC3E}">
        <p14:creationId xmlns:p14="http://schemas.microsoft.com/office/powerpoint/2010/main" val="3433484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8450AEF-9EDF-4CDF-BA16-8A5BCDA00876}"/>
              </a:ext>
            </a:extLst>
          </p:cNvPr>
          <p:cNvSpPr/>
          <p:nvPr/>
        </p:nvSpPr>
        <p:spPr>
          <a:xfrm>
            <a:off x="703664" y="677550"/>
            <a:ext cx="289013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sz="1600" b="1" dirty="0">
              <a:solidFill>
                <a:srgbClr val="C00000"/>
              </a:solidFill>
            </a:endParaRPr>
          </a:p>
          <a:p>
            <a:endParaRPr lang="el-GR" sz="1600" b="1" dirty="0">
              <a:solidFill>
                <a:srgbClr val="0070C0"/>
              </a:solidFill>
            </a:endParaRPr>
          </a:p>
          <a:p>
            <a:endParaRPr lang="en-US" sz="16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3A3F8CE-2E20-4AF1-A8EC-F5E8D236CB70}"/>
              </a:ext>
            </a:extLst>
          </p:cNvPr>
          <p:cNvSpPr/>
          <p:nvPr/>
        </p:nvSpPr>
        <p:spPr>
          <a:xfrm>
            <a:off x="703664" y="677550"/>
            <a:ext cx="2890137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dirty="0"/>
              <a:t>Κόψετε τις κάρτες σας με τη βοήθεια της μαμάς ή του μπαμπά με το ψαλίδι, ξεχωρίζοντας τους αριθμούς από τα αυγά. Με αυτό τον τρόπο θα έχετε μικρά </a:t>
            </a:r>
            <a:r>
              <a:rPr lang="en-US" dirty="0"/>
              <a:t>puzzle</a:t>
            </a:r>
            <a:r>
              <a:rPr lang="el-GR" dirty="0"/>
              <a:t> αριθμών.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dirty="0"/>
              <a:t>Το παιχνίδι σας είναι έτοιμο να παίξετε με τα αδέλφια σας. Μοιράστε τις κάρτες μεταξύ σας και ενώστε τους αριθμούς με την ποσότητα αυγών που ταιριάζουν.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dirty="0"/>
              <a:t>Περιμένουμε με χαρά τις δημιουργίες σας!!!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sz="1600" b="1" dirty="0">
              <a:solidFill>
                <a:srgbClr val="C00000"/>
              </a:solidFill>
            </a:endParaRPr>
          </a:p>
          <a:p>
            <a:endParaRPr lang="el-GR" sz="1600" b="1" dirty="0">
              <a:solidFill>
                <a:srgbClr val="0070C0"/>
              </a:solidFill>
            </a:endParaRPr>
          </a:p>
          <a:p>
            <a:endParaRPr lang="en-US" sz="1600" dirty="0"/>
          </a:p>
        </p:txBody>
      </p:sp>
      <p:pic>
        <p:nvPicPr>
          <p:cNvPr id="27" name="Picture 28" descr="Ψαλίδι εικονίδιο Clipart | +1566198 cliparts">
            <a:extLst>
              <a:ext uri="{FF2B5EF4-FFF2-40B4-BE49-F238E27FC236}">
                <a16:creationId xmlns:a16="http://schemas.microsoft.com/office/drawing/2014/main" id="{0471D5D6-5E99-4728-9347-4BFA3C1032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4548254" flipH="1">
            <a:off x="4960048" y="2497038"/>
            <a:ext cx="1439893" cy="1135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15E9A3C2-E876-4C0A-9F11-B73ECAD78A9F}"/>
              </a:ext>
            </a:extLst>
          </p:cNvPr>
          <p:cNvSpPr/>
          <p:nvPr/>
        </p:nvSpPr>
        <p:spPr>
          <a:xfrm>
            <a:off x="6130387" y="4260495"/>
            <a:ext cx="406400" cy="1804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A520071-F85F-4C81-8FF1-CD7F312F577E}"/>
              </a:ext>
            </a:extLst>
          </p:cNvPr>
          <p:cNvSpPr/>
          <p:nvPr/>
        </p:nvSpPr>
        <p:spPr>
          <a:xfrm>
            <a:off x="6794246" y="4274770"/>
            <a:ext cx="406400" cy="1804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8" name="Picture 2" descr="υγιεινή Στοκ Εικονογραφήσεις, Vectors, &amp; Clipart – (136,498 Στοκ ...">
            <a:extLst>
              <a:ext uri="{FF2B5EF4-FFF2-40B4-BE49-F238E27FC236}">
                <a16:creationId xmlns:a16="http://schemas.microsoft.com/office/drawing/2014/main" id="{ABBBED60-007D-4BEE-A1A9-49DCDF3A0E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2487057" flipV="1">
            <a:off x="7057635" y="3515027"/>
            <a:ext cx="754439" cy="96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υγιεινή Στοκ Εικονογραφήσεις, Vectors, &amp; Clipart – (136,498 Στοκ ...">
            <a:extLst>
              <a:ext uri="{FF2B5EF4-FFF2-40B4-BE49-F238E27FC236}">
                <a16:creationId xmlns:a16="http://schemas.microsoft.com/office/drawing/2014/main" id="{01A5252D-3CF0-4ABF-9EF8-B69C8F5589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8199170">
            <a:off x="3970375" y="3499335"/>
            <a:ext cx="754439" cy="80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9947891-E31C-45FB-83A2-5D619A823D6D}"/>
              </a:ext>
            </a:extLst>
          </p:cNvPr>
          <p:cNvCxnSpPr>
            <a:cxnSpLocks/>
          </p:cNvCxnSpPr>
          <p:nvPr/>
        </p:nvCxnSpPr>
        <p:spPr>
          <a:xfrm>
            <a:off x="5368987" y="648590"/>
            <a:ext cx="217030" cy="2025556"/>
          </a:xfrm>
          <a:prstGeom prst="line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Arrow: Right 50">
            <a:extLst>
              <a:ext uri="{FF2B5EF4-FFF2-40B4-BE49-F238E27FC236}">
                <a16:creationId xmlns:a16="http://schemas.microsoft.com/office/drawing/2014/main" id="{94FA58F5-D560-4D8A-8C81-6099069AEC8D}"/>
              </a:ext>
            </a:extLst>
          </p:cNvPr>
          <p:cNvSpPr/>
          <p:nvPr/>
        </p:nvSpPr>
        <p:spPr>
          <a:xfrm>
            <a:off x="3442360" y="1660179"/>
            <a:ext cx="668485" cy="45045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2" name="Arrow: Right 51">
            <a:extLst>
              <a:ext uri="{FF2B5EF4-FFF2-40B4-BE49-F238E27FC236}">
                <a16:creationId xmlns:a16="http://schemas.microsoft.com/office/drawing/2014/main" id="{EECCF067-6A18-4D67-BF09-903D979A314B}"/>
              </a:ext>
            </a:extLst>
          </p:cNvPr>
          <p:cNvSpPr/>
          <p:nvPr/>
        </p:nvSpPr>
        <p:spPr>
          <a:xfrm>
            <a:off x="3407707" y="4927139"/>
            <a:ext cx="668485" cy="45045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C000"/>
              </a:solidFill>
            </a:endParaRPr>
          </a:p>
        </p:txBody>
      </p:sp>
      <p:pic>
        <p:nvPicPr>
          <p:cNvPr id="25" name="Picture 8" descr="Κάρτες με αριθμούς για το Νηπιαγωγείο - Κάρτες Αριθμών">
            <a:extLst>
              <a:ext uri="{FF2B5EF4-FFF2-40B4-BE49-F238E27FC236}">
                <a16:creationId xmlns:a16="http://schemas.microsoft.com/office/drawing/2014/main" id="{BBDB5990-2F39-4316-A2D2-604F61EAC4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796"/>
          <a:stretch/>
        </p:blipFill>
        <p:spPr bwMode="auto">
          <a:xfrm>
            <a:off x="4695789" y="657782"/>
            <a:ext cx="673198" cy="1754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Δραστηριότητες, παιδαγωγικό και εποπτικό υλικό για το Νηπιαγωγείο ...">
            <a:extLst>
              <a:ext uri="{FF2B5EF4-FFF2-40B4-BE49-F238E27FC236}">
                <a16:creationId xmlns:a16="http://schemas.microsoft.com/office/drawing/2014/main" id="{47D09BD9-E02F-48D6-8474-764E3E4E0C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33" t="3667" r="1542" b="66309"/>
          <a:stretch/>
        </p:blipFill>
        <p:spPr bwMode="auto">
          <a:xfrm>
            <a:off x="5647078" y="750638"/>
            <a:ext cx="654216" cy="99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Δραστηριότητες, παιδαγωγικό και εποπτικό υλικό για το Νηπιαγωγείο ...">
            <a:extLst>
              <a:ext uri="{FF2B5EF4-FFF2-40B4-BE49-F238E27FC236}">
                <a16:creationId xmlns:a16="http://schemas.microsoft.com/office/drawing/2014/main" id="{BB05C433-73A8-45A7-97FD-F372CE7126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9" t="32756" r="77826" b="37219"/>
          <a:stretch/>
        </p:blipFill>
        <p:spPr bwMode="auto">
          <a:xfrm>
            <a:off x="6488728" y="657577"/>
            <a:ext cx="699658" cy="1062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Δραστηριότητες, παιδαγωγικό και εποπτικό υλικό για το Νηπιαγωγείο ...">
            <a:extLst>
              <a:ext uri="{FF2B5EF4-FFF2-40B4-BE49-F238E27FC236}">
                <a16:creationId xmlns:a16="http://schemas.microsoft.com/office/drawing/2014/main" id="{C73A9F0C-080A-4E77-8CCA-3965FB4335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6" t="3666" r="78434" b="67862"/>
          <a:stretch/>
        </p:blipFill>
        <p:spPr bwMode="auto">
          <a:xfrm>
            <a:off x="5997816" y="1570061"/>
            <a:ext cx="778771" cy="968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F13E5D1-A4F2-4AFD-AA09-596CAFF2269C}"/>
              </a:ext>
            </a:extLst>
          </p:cNvPr>
          <p:cNvSpPr txBox="1"/>
          <p:nvPr/>
        </p:nvSpPr>
        <p:spPr>
          <a:xfrm>
            <a:off x="4460807" y="657577"/>
            <a:ext cx="2967135" cy="20607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C9146C-1B4A-4737-962D-D93BCE55E799}"/>
              </a:ext>
            </a:extLst>
          </p:cNvPr>
          <p:cNvSpPr txBox="1"/>
          <p:nvPr/>
        </p:nvSpPr>
        <p:spPr>
          <a:xfrm>
            <a:off x="6259355" y="4282791"/>
            <a:ext cx="1636976" cy="20607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5" name="Picture 2" descr="Δραστηριότητες, παιδαγωγικό και εποπτικό υλικό για το Νηπιαγωγείο ...">
            <a:extLst>
              <a:ext uri="{FF2B5EF4-FFF2-40B4-BE49-F238E27FC236}">
                <a16:creationId xmlns:a16="http://schemas.microsoft.com/office/drawing/2014/main" id="{D6507B88-8FA7-4B01-9BB5-983EA55852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7127120" y="4434220"/>
            <a:ext cx="647700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Δραστηριότητες, παιδαγωγικό και εποπτικό υλικό για το Νηπιαγωγείο ...">
            <a:extLst>
              <a:ext uri="{FF2B5EF4-FFF2-40B4-BE49-F238E27FC236}">
                <a16:creationId xmlns:a16="http://schemas.microsoft.com/office/drawing/2014/main" id="{BFA51359-9DD6-48F8-A5B0-437B9F4B04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837883" y="5324129"/>
            <a:ext cx="602512" cy="74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Δραστηριότητες, παιδαγωγικό και εποπτικό υλικό για το Νηπιαγωγείο ...">
            <a:extLst>
              <a:ext uri="{FF2B5EF4-FFF2-40B4-BE49-F238E27FC236}">
                <a16:creationId xmlns:a16="http://schemas.microsoft.com/office/drawing/2014/main" id="{B4913FF5-D8B6-4600-93A7-94A3D81671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365976" y="4449951"/>
            <a:ext cx="644363" cy="790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CA7E512-1A46-4090-9EA8-40D8B0C52762}"/>
              </a:ext>
            </a:extLst>
          </p:cNvPr>
          <p:cNvSpPr txBox="1"/>
          <p:nvPr/>
        </p:nvSpPr>
        <p:spPr>
          <a:xfrm>
            <a:off x="5891479" y="4248090"/>
            <a:ext cx="406399" cy="22058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1E5433A-B467-4BA3-ACC0-02B66909F035}"/>
              </a:ext>
            </a:extLst>
          </p:cNvPr>
          <p:cNvCxnSpPr>
            <a:cxnSpLocks/>
          </p:cNvCxnSpPr>
          <p:nvPr/>
        </p:nvCxnSpPr>
        <p:spPr>
          <a:xfrm flipH="1" flipV="1">
            <a:off x="5926937" y="4256223"/>
            <a:ext cx="355503" cy="20607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2F53E75-3A1E-4FFC-96F6-3B743A441172}"/>
              </a:ext>
            </a:extLst>
          </p:cNvPr>
          <p:cNvCxnSpPr/>
          <p:nvPr/>
        </p:nvCxnSpPr>
        <p:spPr>
          <a:xfrm>
            <a:off x="5891479" y="4288603"/>
            <a:ext cx="413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>
            <a:extLst>
              <a:ext uri="{FF2B5EF4-FFF2-40B4-BE49-F238E27FC236}">
                <a16:creationId xmlns:a16="http://schemas.microsoft.com/office/drawing/2014/main" id="{24512A6C-CBB9-48B3-9D52-894EE2C389AB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381501">
            <a:off x="4455690" y="4211688"/>
            <a:ext cx="1290267" cy="2266271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694B0F90-C60F-48EC-B24E-9ECFB0718577}"/>
              </a:ext>
            </a:extLst>
          </p:cNvPr>
          <p:cNvSpPr txBox="1"/>
          <p:nvPr/>
        </p:nvSpPr>
        <p:spPr>
          <a:xfrm>
            <a:off x="5379516" y="4013027"/>
            <a:ext cx="30049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E395B95-1227-4E89-B8AC-2E71864DC2B7}"/>
              </a:ext>
            </a:extLst>
          </p:cNvPr>
          <p:cNvSpPr txBox="1"/>
          <p:nvPr/>
        </p:nvSpPr>
        <p:spPr>
          <a:xfrm>
            <a:off x="5691335" y="6048723"/>
            <a:ext cx="30049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455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</TotalTime>
  <Words>197</Words>
  <Application>Microsoft Office PowerPoint</Application>
  <PresentationFormat>On-screen Show (4:3)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92</cp:revision>
  <dcterms:created xsi:type="dcterms:W3CDTF">2020-03-26T15:55:40Z</dcterms:created>
  <dcterms:modified xsi:type="dcterms:W3CDTF">2020-04-06T16:40:49Z</dcterms:modified>
  <cp:contentStatus/>
</cp:coreProperties>
</file>